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6"/>
  </p:notesMasterIdLst>
  <p:sldIdLst>
    <p:sldId id="278" r:id="rId2"/>
    <p:sldId id="296" r:id="rId3"/>
    <p:sldId id="297" r:id="rId4"/>
    <p:sldId id="299" r:id="rId5"/>
    <p:sldId id="300" r:id="rId6"/>
    <p:sldId id="301" r:id="rId7"/>
    <p:sldId id="307" r:id="rId8"/>
    <p:sldId id="304" r:id="rId9"/>
    <p:sldId id="306" r:id="rId10"/>
    <p:sldId id="318" r:id="rId11"/>
    <p:sldId id="312" r:id="rId12"/>
    <p:sldId id="315" r:id="rId13"/>
    <p:sldId id="317" r:id="rId14"/>
    <p:sldId id="29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C00"/>
    <a:srgbClr val="FF0066"/>
    <a:srgbClr val="000099"/>
    <a:srgbClr val="CCFF99"/>
    <a:srgbClr val="006600"/>
    <a:srgbClr val="FF6699"/>
    <a:srgbClr val="FFFF66"/>
    <a:srgbClr val="2FC9FF"/>
    <a:srgbClr val="00CC00"/>
    <a:srgbClr val="EA00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972" autoAdjust="0"/>
    <p:restoredTop sz="83254" autoAdjust="0"/>
  </p:normalViewPr>
  <p:slideViewPr>
    <p:cSldViewPr>
      <p:cViewPr varScale="1">
        <p:scale>
          <a:sx n="61" d="100"/>
          <a:sy n="61" d="100"/>
        </p:scale>
        <p:origin x="-1277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296"/>
    </p:cViewPr>
  </p:sorterViewPr>
  <p:notesViewPr>
    <p:cSldViewPr showGuides="1">
      <p:cViewPr varScale="1">
        <p:scale>
          <a:sx n="56" d="100"/>
          <a:sy n="56" d="100"/>
        </p:scale>
        <p:origin x="-2635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0E8390-740A-4156-84F4-AF6D97A256E8}" type="datetimeFigureOut">
              <a:rPr lang="en-US" smtClean="0"/>
              <a:t>7/22/2017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F932CE-271A-43BA-8885-2AB95CF7C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224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F932CE-271A-43BA-8885-2AB95CF7C67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7379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simplify, no need for</a:t>
            </a:r>
            <a:r>
              <a:rPr lang="en-US" baseline="0" dirty="0" smtClean="0"/>
              <a:t> “bound reached”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F932CE-271A-43BA-8885-2AB95CF7C67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4514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add formula</a:t>
            </a:r>
            <a:r>
              <a:rPr lang="en-US" baseline="0" dirty="0" smtClean="0"/>
              <a:t> here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F932CE-271A-43BA-8885-2AB95CF7C67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5751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join with </a:t>
            </a:r>
            <a:r>
              <a:rPr lang="en-US" dirty="0" err="1" smtClean="0"/>
              <a:t>prev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F932CE-271A-43BA-8885-2AB95CF7C67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3808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join with the </a:t>
            </a:r>
            <a:r>
              <a:rPr lang="en-US" dirty="0" err="1" smtClean="0"/>
              <a:t>prev</a:t>
            </a:r>
            <a:r>
              <a:rPr lang="en-US" dirty="0" smtClean="0"/>
              <a:t> slide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F932CE-271A-43BA-8885-2AB95CF7C67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931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add</a:t>
            </a:r>
            <a:r>
              <a:rPr lang="en-US" baseline="0" dirty="0" smtClean="0"/>
              <a:t> examples: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CoBuchi cycle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Streett </a:t>
            </a:r>
            <a:r>
              <a:rPr lang="en-US" baseline="0" dirty="0" err="1" smtClean="0"/>
              <a:t>acc</a:t>
            </a:r>
            <a:r>
              <a:rPr lang="en-US" baseline="0" dirty="0" smtClean="0"/>
              <a:t> cycle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normal cycle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F932CE-271A-43BA-8885-2AB95CF7C67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9505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add two pictures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F932CE-271A-43BA-8885-2AB95CF7C67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8419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i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i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 i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1760"/>
            <a:ext cx="9144000" cy="650240"/>
          </a:xfrm>
          <a:noFill/>
          <a:ln>
            <a:noFill/>
          </a:ln>
        </p:spPr>
        <p:txBody>
          <a:bodyPr anchor="b">
            <a:noAutofit/>
          </a:bodyPr>
          <a:lstStyle>
            <a:lvl1pPr>
              <a:defRPr sz="3200" b="1" i="0">
                <a:ln>
                  <a:noFill/>
                </a:ln>
                <a:solidFill>
                  <a:schemeClr val="tx1"/>
                </a:solidFill>
                <a:latin typeface="Segoe Print" panose="02000600000000000000" pitchFamily="2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Font typeface="Arial" pitchFamily="34" charset="0"/>
              <a:buChar char="•"/>
              <a:defRPr/>
            </a:lvl1pPr>
            <a:lvl2pPr marL="742950" indent="-285750">
              <a:buClr>
                <a:srgbClr val="0070C0"/>
              </a:buClr>
              <a:buFont typeface="Arial" pitchFamily="34" charset="0"/>
              <a:buChar char="­"/>
              <a:defRPr>
                <a:solidFill>
                  <a:srgbClr val="0070C0"/>
                </a:solidFill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i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i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i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i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4800" y="-76200"/>
            <a:ext cx="8534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219200"/>
            <a:ext cx="8534400" cy="502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98772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i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0070C0"/>
        </a:buClr>
        <a:buFont typeface="Arial" pitchFamily="34" charset="0"/>
        <a:buChar char="­"/>
        <a:defRPr sz="2800" kern="1200">
          <a:solidFill>
            <a:srgbClr val="0070C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7030A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Relationship Id="rId9" Type="http://schemas.openxmlformats.org/officeDocument/2006/relationships/image" Target="../media/image22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10" Type="http://schemas.openxmlformats.org/officeDocument/2006/relationships/image" Target="../media/image31.png"/><Relationship Id="rId4" Type="http://schemas.openxmlformats.org/officeDocument/2006/relationships/image" Target="../media/image25.png"/><Relationship Id="rId9" Type="http://schemas.openxmlformats.org/officeDocument/2006/relationships/image" Target="../media/image3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3" Type="http://schemas.openxmlformats.org/officeDocument/2006/relationships/image" Target="../media/image34.png"/><Relationship Id="rId7" Type="http://schemas.openxmlformats.org/officeDocument/2006/relationships/image" Target="../media/image38.png"/><Relationship Id="rId12" Type="http://schemas.openxmlformats.org/officeDocument/2006/relationships/image" Target="../media/image43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7.png"/><Relationship Id="rId11" Type="http://schemas.openxmlformats.org/officeDocument/2006/relationships/image" Target="../media/image42.png"/><Relationship Id="rId5" Type="http://schemas.openxmlformats.org/officeDocument/2006/relationships/image" Target="../media/image36.png"/><Relationship Id="rId10" Type="http://schemas.openxmlformats.org/officeDocument/2006/relationships/image" Target="../media/image41.png"/><Relationship Id="rId4" Type="http://schemas.openxmlformats.org/officeDocument/2006/relationships/image" Target="../media/image35.png"/><Relationship Id="rId9" Type="http://schemas.openxmlformats.org/officeDocument/2006/relationships/image" Target="../media/image40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5nizza/party-elli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Relationship Id="rId9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76200" y="2038350"/>
            <a:ext cx="9296400" cy="2000250"/>
          </a:xfrm>
        </p:spPr>
        <p:txBody>
          <a:bodyPr>
            <a:noAutofit/>
          </a:bodyPr>
          <a:lstStyle/>
          <a:p>
            <a:r>
              <a:rPr lang="en-US" sz="5200" b="1" dirty="0" smtClean="0">
                <a:latin typeface="Segoe Print" panose="02000600000000000000" pitchFamily="2" charset="0"/>
                <a:ea typeface="CMU Sans Serif" panose="02000603000000000000" pitchFamily="2" charset="0"/>
                <a:cs typeface="Arial" panose="020B0604020202020204" pitchFamily="34" charset="0"/>
              </a:rPr>
              <a:t>Bounded Synthesis for Streett, Rabin, and CTL*</a:t>
            </a:r>
            <a:endParaRPr lang="en-US" sz="5200" b="1" dirty="0">
              <a:solidFill>
                <a:schemeClr val="tx1">
                  <a:lumMod val="50000"/>
                  <a:lumOff val="50000"/>
                </a:schemeClr>
              </a:solidFill>
              <a:latin typeface="Segoe Print" panose="02000600000000000000" pitchFamily="2" charset="0"/>
              <a:ea typeface="CMU Sans Serif" panose="02000603000000000000" pitchFamily="2" charset="0"/>
              <a:cs typeface="Arial" panose="020B060402020202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0" y="6278061"/>
            <a:ext cx="997838" cy="493776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756735" y="5540514"/>
            <a:ext cx="36447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u="sng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Ayrat </a:t>
            </a:r>
            <a:r>
              <a:rPr lang="en-US" sz="2000" b="1" u="sng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Khalimov</a:t>
            </a:r>
            <a:r>
              <a:rPr lang="en-US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  </a:t>
            </a:r>
            <a:r>
              <a:rPr lang="en-US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Roderick Bloem</a:t>
            </a:r>
            <a:endParaRPr lang="en-US" sz="2000" b="1" baseline="30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9" name="Picture 3" descr="C:\Users\akhalimov\Desktop\logo_rise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256" y="6289012"/>
            <a:ext cx="1296144" cy="492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681164" y="6674707"/>
            <a:ext cx="1341176" cy="147733"/>
          </a:xfrm>
          <a:prstGeom prst="rect">
            <a:avLst/>
          </a:prstGeom>
          <a:solidFill>
            <a:schemeClr val="bg1"/>
          </a:solidFill>
        </p:spPr>
        <p:txBody>
          <a:bodyPr wrap="square" lIns="9144" tIns="9144" rtlCol="0">
            <a:spAutoFit/>
          </a:bodyPr>
          <a:lstStyle/>
          <a:p>
            <a:r>
              <a:rPr 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Rigorous Systems Engineering</a:t>
            </a:r>
            <a:endParaRPr lang="en-US" sz="600" b="1" dirty="0">
              <a:solidFill>
                <a:schemeClr val="tx1">
                  <a:lumMod val="75000"/>
                  <a:lumOff val="25000"/>
                </a:schemeClr>
              </a:solidFill>
              <a:latin typeface="CMU Sans Serif" panose="02000603000000000000" pitchFamily="2" charset="0"/>
              <a:ea typeface="CMU Sans Serif" panose="02000603000000000000" pitchFamily="2" charset="0"/>
              <a:cs typeface="CMU Sans Serif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079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>
          <a:xfrm>
            <a:off x="1371600" y="5181600"/>
            <a:ext cx="381000" cy="381000"/>
          </a:xfrm>
          <a:prstGeom prst="ellipse">
            <a:avLst/>
          </a:prstGeom>
          <a:noFill/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" tIns="9144" rIns="9144" bIns="914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 smtClean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609600" y="3691238"/>
            <a:ext cx="381000" cy="381000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" tIns="9144" rIns="9144" bIns="914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 smtClean="0">
              <a:solidFill>
                <a:schemeClr val="tx1"/>
              </a:solidFill>
            </a:endParaRPr>
          </a:p>
        </p:txBody>
      </p:sp>
      <p:cxnSp>
        <p:nvCxnSpPr>
          <p:cNvPr id="10" name="Curved Connector 9"/>
          <p:cNvCxnSpPr>
            <a:stCxn id="6" idx="6"/>
            <a:endCxn id="15" idx="4"/>
          </p:cNvCxnSpPr>
          <p:nvPr/>
        </p:nvCxnSpPr>
        <p:spPr>
          <a:xfrm flipV="1">
            <a:off x="1752600" y="3852562"/>
            <a:ext cx="664519" cy="1519538"/>
          </a:xfrm>
          <a:prstGeom prst="curvedConnector2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urved Connector 12"/>
          <p:cNvCxnSpPr>
            <a:stCxn id="7" idx="4"/>
            <a:endCxn id="6" idx="2"/>
          </p:cNvCxnSpPr>
          <p:nvPr/>
        </p:nvCxnSpPr>
        <p:spPr>
          <a:xfrm rot="16200000" flipH="1">
            <a:off x="435919" y="4436419"/>
            <a:ext cx="1299862" cy="571500"/>
          </a:xfrm>
          <a:prstGeom prst="curvedConnector2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2243438" y="3505200"/>
            <a:ext cx="347362" cy="347362"/>
          </a:xfrm>
          <a:prstGeom prst="ellipse">
            <a:avLst/>
          </a:prstGeom>
          <a:noFill/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" tIns="9144" rIns="9144" bIns="914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 smtClean="0">
              <a:solidFill>
                <a:schemeClr val="tx1"/>
              </a:solidFill>
            </a:endParaRPr>
          </a:p>
        </p:txBody>
      </p:sp>
      <p:cxnSp>
        <p:nvCxnSpPr>
          <p:cNvPr id="20" name="Curved Connector 19"/>
          <p:cNvCxnSpPr>
            <a:stCxn id="15" idx="2"/>
            <a:endCxn id="7" idx="7"/>
          </p:cNvCxnSpPr>
          <p:nvPr/>
        </p:nvCxnSpPr>
        <p:spPr>
          <a:xfrm rot="10800000" flipV="1">
            <a:off x="934804" y="3678880"/>
            <a:ext cx="1308634" cy="68153"/>
          </a:xfrm>
          <a:prstGeom prst="curvedConnector2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Box 24"/>
              <p:cNvSpPr txBox="1"/>
              <p:nvPr/>
            </p:nvSpPr>
            <p:spPr>
              <a:xfrm rot="18000000">
                <a:off x="1812399" y="4576319"/>
                <a:ext cx="41069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dirty="0" smtClean="0">
                          <a:solidFill>
                            <a:srgbClr val="000099"/>
                          </a:solidFill>
                          <a:latin typeface="Cambria Math"/>
                        </a:rPr>
                        <m:t>≥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8000000">
                <a:off x="1812399" y="4576319"/>
                <a:ext cx="410690" cy="36933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Box 25"/>
              <p:cNvSpPr txBox="1"/>
              <p:nvPr/>
            </p:nvSpPr>
            <p:spPr>
              <a:xfrm>
                <a:off x="1600200" y="3273898"/>
                <a:ext cx="41068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dirty="0" smtClean="0">
                          <a:solidFill>
                            <a:srgbClr val="000099"/>
                          </a:solidFill>
                          <a:latin typeface="Cambria Math"/>
                        </a:rPr>
                        <m:t>≤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0200" y="3273898"/>
                <a:ext cx="410689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TextBox 26"/>
              <p:cNvSpPr txBox="1"/>
              <p:nvPr/>
            </p:nvSpPr>
            <p:spPr>
              <a:xfrm rot="16200000">
                <a:off x="2447244" y="2895722"/>
                <a:ext cx="37498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0" dirty="0" smtClean="0">
                          <a:solidFill>
                            <a:srgbClr val="000099"/>
                          </a:solidFill>
                          <a:latin typeface="Cambria Math"/>
                        </a:rPr>
                        <m:t>≤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6200000">
                <a:off x="2447244" y="2895722"/>
                <a:ext cx="374980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8" name="TextBox 27"/>
              <p:cNvSpPr txBox="1"/>
              <p:nvPr/>
            </p:nvSpPr>
            <p:spPr>
              <a:xfrm rot="16200000">
                <a:off x="360322" y="4361376"/>
                <a:ext cx="41068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0" dirty="0" smtClean="0">
                          <a:solidFill>
                            <a:srgbClr val="C00000"/>
                          </a:solidFill>
                          <a:latin typeface="Cambria Math"/>
                        </a:rPr>
                        <m:t>&lt;</m:t>
                      </m:r>
                    </m:oMath>
                  </m:oMathPara>
                </a14:m>
                <a:endParaRPr lang="en-US" b="1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6200000">
                <a:off x="360322" y="4361376"/>
                <a:ext cx="410689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6" name="TextBox 35"/>
              <p:cNvSpPr txBox="1"/>
              <p:nvPr/>
            </p:nvSpPr>
            <p:spPr>
              <a:xfrm>
                <a:off x="152400" y="65782"/>
                <a:ext cx="8915400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200" b="1" dirty="0" smtClean="0">
                    <a:latin typeface="Segoe Print" panose="02000600000000000000" pitchFamily="2" charset="0"/>
                  </a:rPr>
                  <a:t>Searching for </a:t>
                </a:r>
                <a:r>
                  <a:rPr lang="en-US" sz="3200" b="1" u="sng" dirty="0" smtClean="0">
                    <a:latin typeface="Segoe Print" panose="02000600000000000000" pitchFamily="2" charset="0"/>
                  </a:rPr>
                  <a:t>one good path</a:t>
                </a:r>
                <a:r>
                  <a:rPr lang="en-US" sz="3200" b="1" dirty="0" smtClean="0">
                    <a:latin typeface="Segoe Print" panose="02000600000000000000" pitchFamily="2" charset="0"/>
                  </a:rPr>
                  <a:t> in graph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n-US" sz="3200" b="1" i="1" smtClean="0">
                        <a:latin typeface="Cambria Math"/>
                      </a:rPr>
                      <m:t>𝒔𝒚𝒔𝒕𝒆𝒎</m:t>
                    </m:r>
                    <m:r>
                      <a:rPr lang="en-US" sz="3200" b="1" i="1" smtClean="0">
                        <a:latin typeface="Cambria Math"/>
                      </a:rPr>
                      <m:t>×</m:t>
                    </m:r>
                    <m:r>
                      <a:rPr lang="en-US" sz="3200" b="1" i="1" smtClean="0">
                        <a:latin typeface="Cambria Math"/>
                      </a:rPr>
                      <m:t>𝒂𝒖𝒕𝒐𝒎𝒂𝒕𝒐𝒏</m:t>
                    </m:r>
                  </m:oMath>
                </a14:m>
                <a:r>
                  <a:rPr lang="en-US" sz="3200" b="1" dirty="0" smtClean="0"/>
                  <a:t>  </a:t>
                </a:r>
              </a:p>
              <a:p>
                <a:pPr algn="ctr"/>
                <a:r>
                  <a:rPr lang="en-US" sz="3200" b="1" dirty="0" smtClean="0">
                    <a:latin typeface="Segoe Print" panose="02000600000000000000" pitchFamily="2" charset="0"/>
                  </a:rPr>
                  <a:t>with CoBuchi ranking [SF]</a:t>
                </a:r>
                <a:endParaRPr lang="en-US" sz="3200" b="1" dirty="0">
                  <a:latin typeface="Segoe Print" panose="02000600000000000000" pitchFamily="2" charset="0"/>
                </a:endParaRPr>
              </a:p>
            </p:txBody>
          </p:sp>
        </mc:Choice>
        <mc:Fallback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65782"/>
                <a:ext cx="8915400" cy="1569660"/>
              </a:xfrm>
              <a:prstGeom prst="rect">
                <a:avLst/>
              </a:prstGeom>
              <a:blipFill rotWithShape="1">
                <a:blip r:embed="rId6"/>
                <a:stretch>
                  <a:fillRect t="-5058" b="-120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0" name="Group 39"/>
          <p:cNvGrpSpPr/>
          <p:nvPr/>
        </p:nvGrpSpPr>
        <p:grpSpPr>
          <a:xfrm>
            <a:off x="2016823" y="2209800"/>
            <a:ext cx="568833" cy="533400"/>
            <a:chOff x="2849880" y="2270760"/>
            <a:chExt cx="489322" cy="458842"/>
          </a:xfrm>
        </p:grpSpPr>
        <p:sp>
          <p:nvSpPr>
            <p:cNvPr id="37" name="Oval 36"/>
            <p:cNvSpPr/>
            <p:nvPr/>
          </p:nvSpPr>
          <p:spPr>
            <a:xfrm>
              <a:off x="3048000" y="2438400"/>
              <a:ext cx="291202" cy="291202"/>
            </a:xfrm>
            <a:prstGeom prst="ellipse">
              <a:avLst/>
            </a:prstGeom>
            <a:noFill/>
            <a:ln w="381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" tIns="9144" rIns="9144" bIns="9144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 smtClean="0">
                <a:solidFill>
                  <a:schemeClr val="tx1"/>
                </a:solidFill>
              </a:endParaRPr>
            </a:p>
          </p:txBody>
        </p:sp>
        <p:cxnSp>
          <p:nvCxnSpPr>
            <p:cNvPr id="39" name="Straight Arrow Connector 38"/>
            <p:cNvCxnSpPr/>
            <p:nvPr/>
          </p:nvCxnSpPr>
          <p:spPr>
            <a:xfrm>
              <a:off x="2849880" y="2270760"/>
              <a:ext cx="228600" cy="228600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1" name="Curved Connector 40"/>
          <p:cNvCxnSpPr>
            <a:stCxn id="37" idx="4"/>
            <a:endCxn id="15" idx="0"/>
          </p:cNvCxnSpPr>
          <p:nvPr/>
        </p:nvCxnSpPr>
        <p:spPr>
          <a:xfrm rot="16200000" flipH="1">
            <a:off x="2035757" y="3123838"/>
            <a:ext cx="762000" cy="723"/>
          </a:xfrm>
          <a:prstGeom prst="curvedConnector3">
            <a:avLst>
              <a:gd name="adj1" fmla="val 50000"/>
            </a:avLst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Oval 65"/>
          <p:cNvSpPr/>
          <p:nvPr/>
        </p:nvSpPr>
        <p:spPr>
          <a:xfrm>
            <a:off x="3733800" y="4419600"/>
            <a:ext cx="381000" cy="381000"/>
          </a:xfrm>
          <a:prstGeom prst="ellipse">
            <a:avLst/>
          </a:prstGeom>
          <a:noFill/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" tIns="9144" rIns="9144" bIns="914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 smtClean="0">
              <a:solidFill>
                <a:schemeClr val="tx1"/>
              </a:solidFill>
            </a:endParaRPr>
          </a:p>
        </p:txBody>
      </p:sp>
      <p:cxnSp>
        <p:nvCxnSpPr>
          <p:cNvPr id="73" name="Curved Connector 72"/>
          <p:cNvCxnSpPr>
            <a:stCxn id="15" idx="6"/>
            <a:endCxn id="66" idx="0"/>
          </p:cNvCxnSpPr>
          <p:nvPr/>
        </p:nvCxnSpPr>
        <p:spPr>
          <a:xfrm>
            <a:off x="2590800" y="3678881"/>
            <a:ext cx="1333500" cy="740719"/>
          </a:xfrm>
          <a:prstGeom prst="curvedConnector2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urved Connector 75"/>
          <p:cNvCxnSpPr>
            <a:stCxn id="66" idx="4"/>
            <a:endCxn id="6" idx="5"/>
          </p:cNvCxnSpPr>
          <p:nvPr/>
        </p:nvCxnSpPr>
        <p:spPr>
          <a:xfrm rot="5400000">
            <a:off x="2457450" y="4039954"/>
            <a:ext cx="706204" cy="2227496"/>
          </a:xfrm>
          <a:prstGeom prst="curvedConnector3">
            <a:avLst>
              <a:gd name="adj1" fmla="val 140271"/>
            </a:avLst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03" name="TextBox 102"/>
              <p:cNvSpPr txBox="1"/>
              <p:nvPr/>
            </p:nvSpPr>
            <p:spPr>
              <a:xfrm rot="1800000">
                <a:off x="3334488" y="3512434"/>
                <a:ext cx="41069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dirty="0" smtClean="0">
                          <a:solidFill>
                            <a:srgbClr val="000099"/>
                          </a:solidFill>
                          <a:latin typeface="Cambria Math"/>
                        </a:rPr>
                        <m:t>≥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>
          <p:sp>
            <p:nvSpPr>
              <p:cNvPr id="103" name="TextBox 10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800000">
                <a:off x="3334488" y="3512434"/>
                <a:ext cx="410690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5" name="TextBox 104"/>
              <p:cNvSpPr txBox="1"/>
              <p:nvPr/>
            </p:nvSpPr>
            <p:spPr>
              <a:xfrm rot="21094422">
                <a:off x="2743200" y="5407498"/>
                <a:ext cx="41068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dirty="0" smtClean="0">
                          <a:solidFill>
                            <a:srgbClr val="000099"/>
                          </a:solidFill>
                          <a:latin typeface="Cambria Math"/>
                        </a:rPr>
                        <m:t>≤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>
          <p:sp>
            <p:nvSpPr>
              <p:cNvPr id="105" name="TextBox 10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1094422">
                <a:off x="2743200" y="5407498"/>
                <a:ext cx="410689" cy="3693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6" name="TextBox 105"/>
              <p:cNvSpPr txBox="1"/>
              <p:nvPr/>
            </p:nvSpPr>
            <p:spPr>
              <a:xfrm>
                <a:off x="4495800" y="2667000"/>
                <a:ext cx="4435810" cy="26776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sz="2800" dirty="0" smtClean="0"/>
                  <a:t>Rank maps a product state to a number:</a:t>
                </a: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𝑄</m:t>
                      </m:r>
                      <m:r>
                        <a:rPr lang="en-US" sz="2800" b="0" i="1" smtClean="0">
                          <a:latin typeface="Cambria Math"/>
                        </a:rPr>
                        <m:t>×</m:t>
                      </m:r>
                      <m:r>
                        <a:rPr lang="en-US" sz="2800" b="0" i="1" smtClean="0">
                          <a:latin typeface="Cambria Math"/>
                        </a:rPr>
                        <m:t>𝑆</m:t>
                      </m:r>
                      <m:r>
                        <a:rPr lang="en-US" sz="2800" b="0" i="1" smtClean="0">
                          <a:latin typeface="Cambria Math"/>
                        </a:rPr>
                        <m:t>→</m:t>
                      </m:r>
                      <m:r>
                        <a:rPr lang="en-US" sz="2800" b="0" i="1" smtClean="0">
                          <a:latin typeface="Cambria Math"/>
                        </a:rPr>
                        <m:t>𝐼𝑛𝑡</m:t>
                      </m:r>
                    </m:oMath>
                  </m:oMathPara>
                </a14:m>
                <a:endParaRPr lang="en-US" sz="2800" dirty="0" smtClean="0"/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sz="2800" dirty="0" smtClean="0"/>
                  <a:t>CoBuchi ranking requires:</a:t>
                </a:r>
              </a:p>
              <a:p>
                <a:pPr marL="914400" lvl="1" indent="-457200">
                  <a:buFont typeface="Arial" panose="020B0604020202020204" pitchFamily="34" charset="0"/>
                  <a:buChar char="•"/>
                </a:pPr>
                <a:r>
                  <a:rPr lang="en-US" sz="2800" dirty="0">
                    <a:solidFill>
                      <a:srgbClr val="0070C0"/>
                    </a:solidFill>
                  </a:rPr>
                  <a:t>exit normal state: </a:t>
                </a:r>
                <a14:m>
                  <m:oMath xmlns:m="http://schemas.openxmlformats.org/officeDocument/2006/math">
                    <m:r>
                      <a:rPr lang="en-US" sz="2800" i="1">
                        <a:solidFill>
                          <a:srgbClr val="0070C0"/>
                        </a:solidFill>
                        <a:latin typeface="Cambria Math"/>
                      </a:rPr>
                      <m:t>≤</m:t>
                    </m:r>
                  </m:oMath>
                </a14:m>
                <a:endParaRPr lang="en-US" sz="2800" dirty="0" smtClean="0">
                  <a:solidFill>
                    <a:srgbClr val="0070C0"/>
                  </a:solidFill>
                </a:endParaRPr>
              </a:p>
              <a:p>
                <a:pPr marL="914400" lvl="1" indent="-457200">
                  <a:buFont typeface="Arial" panose="020B0604020202020204" pitchFamily="34" charset="0"/>
                  <a:buChar char="•"/>
                </a:pPr>
                <a:r>
                  <a:rPr lang="en-US" sz="2800" dirty="0" smtClean="0">
                    <a:solidFill>
                      <a:srgbClr val="0070C0"/>
                    </a:solidFill>
                  </a:rPr>
                  <a:t>exit “bad” state: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solidFill>
                          <a:srgbClr val="0070C0"/>
                        </a:solidFill>
                        <a:latin typeface="Cambria Math"/>
                      </a:rPr>
                      <m:t>&lt;</m:t>
                    </m:r>
                  </m:oMath>
                </a14:m>
                <a:endParaRPr lang="en-US" sz="2800" dirty="0" smtClean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106" name="TextBox 10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2667000"/>
                <a:ext cx="4435810" cy="2677656"/>
              </a:xfrm>
              <a:prstGeom prst="rect">
                <a:avLst/>
              </a:prstGeom>
              <a:blipFill rotWithShape="1">
                <a:blip r:embed="rId9"/>
                <a:stretch>
                  <a:fillRect l="-2476" t="-2050" r="-138" b="-54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7" name="TextBox 106"/>
          <p:cNvSpPr txBox="1"/>
          <p:nvPr/>
        </p:nvSpPr>
        <p:spPr>
          <a:xfrm>
            <a:off x="2286000" y="23622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08" name="TextBox 107"/>
          <p:cNvSpPr txBox="1"/>
          <p:nvPr/>
        </p:nvSpPr>
        <p:spPr>
          <a:xfrm>
            <a:off x="2286000" y="35168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13" name="TextBox 112"/>
          <p:cNvSpPr txBox="1"/>
          <p:nvPr/>
        </p:nvSpPr>
        <p:spPr>
          <a:xfrm>
            <a:off x="3505200" y="6243935"/>
            <a:ext cx="6858000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Segoe Print" panose="02000600000000000000" pitchFamily="2" charset="0"/>
              </a:rPr>
              <a:t>SAT if search for one “good” path</a:t>
            </a:r>
            <a:endParaRPr lang="en-US" sz="2400" b="1" dirty="0">
              <a:latin typeface="Segoe Print" panose="02000600000000000000" pitchFamily="2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810000" y="44196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1447800" y="51816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7483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" grpId="0"/>
      <p:bldP spid="108" grpId="0"/>
      <p:bldP spid="113" grpId="0" animBg="1"/>
      <p:bldP spid="29" grpId="0"/>
      <p:bldP spid="3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>
          <a:xfrm>
            <a:off x="1371600" y="5015472"/>
            <a:ext cx="381000" cy="381000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" tIns="9144" rIns="9144" bIns="914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 smtClean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609600" y="3525110"/>
            <a:ext cx="381000" cy="381000"/>
          </a:xfrm>
          <a:prstGeom prst="ellipse">
            <a:avLst/>
          </a:prstGeom>
          <a:noFill/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" tIns="9144" rIns="9144" bIns="914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 smtClean="0">
              <a:solidFill>
                <a:schemeClr val="tx1"/>
              </a:solidFill>
            </a:endParaRPr>
          </a:p>
        </p:txBody>
      </p:sp>
      <p:cxnSp>
        <p:nvCxnSpPr>
          <p:cNvPr id="10" name="Curved Connector 9"/>
          <p:cNvCxnSpPr>
            <a:stCxn id="6" idx="6"/>
            <a:endCxn id="15" idx="4"/>
          </p:cNvCxnSpPr>
          <p:nvPr/>
        </p:nvCxnSpPr>
        <p:spPr>
          <a:xfrm flipV="1">
            <a:off x="1752600" y="3686434"/>
            <a:ext cx="664519" cy="1519538"/>
          </a:xfrm>
          <a:prstGeom prst="curvedConnector2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urved Connector 12"/>
          <p:cNvCxnSpPr>
            <a:stCxn id="7" idx="4"/>
            <a:endCxn id="6" idx="2"/>
          </p:cNvCxnSpPr>
          <p:nvPr/>
        </p:nvCxnSpPr>
        <p:spPr>
          <a:xfrm rot="16200000" flipH="1">
            <a:off x="435919" y="4270291"/>
            <a:ext cx="1299862" cy="571500"/>
          </a:xfrm>
          <a:prstGeom prst="curvedConnector2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2243438" y="3339072"/>
            <a:ext cx="347362" cy="347362"/>
          </a:xfrm>
          <a:prstGeom prst="ellipse">
            <a:avLst/>
          </a:prstGeom>
          <a:noFill/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" tIns="9144" rIns="9144" bIns="914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 smtClean="0">
              <a:solidFill>
                <a:schemeClr val="tx1"/>
              </a:solidFill>
            </a:endParaRPr>
          </a:p>
        </p:txBody>
      </p:sp>
      <p:cxnSp>
        <p:nvCxnSpPr>
          <p:cNvPr id="20" name="Curved Connector 19"/>
          <p:cNvCxnSpPr>
            <a:stCxn id="15" idx="2"/>
            <a:endCxn id="7" idx="7"/>
          </p:cNvCxnSpPr>
          <p:nvPr/>
        </p:nvCxnSpPr>
        <p:spPr>
          <a:xfrm rot="10800000" flipV="1">
            <a:off x="934804" y="3512752"/>
            <a:ext cx="1308634" cy="68153"/>
          </a:xfrm>
          <a:prstGeom prst="curvedConnector2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Box 24"/>
              <p:cNvSpPr txBox="1"/>
              <p:nvPr/>
            </p:nvSpPr>
            <p:spPr>
              <a:xfrm rot="18000000">
                <a:off x="1812399" y="4410191"/>
                <a:ext cx="41069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&gt;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8000000">
                <a:off x="1812399" y="4410191"/>
                <a:ext cx="410690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Box 25"/>
              <p:cNvSpPr txBox="1"/>
              <p:nvPr/>
            </p:nvSpPr>
            <p:spPr>
              <a:xfrm>
                <a:off x="1600200" y="3107770"/>
                <a:ext cx="41068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dirty="0" smtClean="0">
                          <a:solidFill>
                            <a:srgbClr val="000099"/>
                          </a:solidFill>
                          <a:latin typeface="Cambria Math"/>
                        </a:rPr>
                        <m:t>≤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0200" y="3107770"/>
                <a:ext cx="410689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TextBox 26"/>
              <p:cNvSpPr txBox="1"/>
              <p:nvPr/>
            </p:nvSpPr>
            <p:spPr>
              <a:xfrm rot="16200000">
                <a:off x="2447244" y="2729594"/>
                <a:ext cx="37498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0" dirty="0" smtClean="0">
                          <a:solidFill>
                            <a:srgbClr val="000099"/>
                          </a:solidFill>
                          <a:latin typeface="Cambria Math"/>
                        </a:rPr>
                        <m:t>≤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6200000">
                <a:off x="2447244" y="2729594"/>
                <a:ext cx="374980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8" name="TextBox 27"/>
              <p:cNvSpPr txBox="1"/>
              <p:nvPr/>
            </p:nvSpPr>
            <p:spPr>
              <a:xfrm rot="16200000">
                <a:off x="360322" y="4195248"/>
                <a:ext cx="41069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:r>
                  <a:rPr lang="en-US" b="1" dirty="0" smtClean="0">
                    <a:solidFill>
                      <a:srgbClr val="000099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b="1" i="1" dirty="0">
                        <a:solidFill>
                          <a:srgbClr val="000099"/>
                        </a:solidFill>
                        <a:latin typeface="Cambria Math"/>
                      </a:rPr>
                      <m:t>≤</m:t>
                    </m:r>
                  </m:oMath>
                </a14:m>
                <a:endParaRPr lang="en-US" b="1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6200000">
                <a:off x="360322" y="4195248"/>
                <a:ext cx="410690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6" name="TextBox 35"/>
              <p:cNvSpPr txBox="1"/>
              <p:nvPr/>
            </p:nvSpPr>
            <p:spPr>
              <a:xfrm>
                <a:off x="152400" y="65782"/>
                <a:ext cx="8915400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200" b="1" dirty="0" smtClean="0">
                    <a:latin typeface="Segoe Print" panose="02000600000000000000" pitchFamily="2" charset="0"/>
                  </a:rPr>
                  <a:t>New ranking for Streett acceptance </a:t>
                </a:r>
                <a14:m>
                  <m:oMath xmlns:m="http://schemas.openxmlformats.org/officeDocument/2006/math">
                    <m:r>
                      <a:rPr lang="en-US" sz="3200" b="1" i="1" dirty="0">
                        <a:latin typeface="Cambria Math"/>
                      </a:rPr>
                      <m:t>𝑰𝒏𝒇</m:t>
                    </m:r>
                    <m:d>
                      <m:dPr>
                        <m:ctrlPr>
                          <a:rPr lang="en-US" sz="3200" b="1" i="1" dirty="0">
                            <a:latin typeface="Cambria Math"/>
                          </a:rPr>
                        </m:ctrlPr>
                      </m:dPr>
                      <m:e>
                        <m:r>
                          <a:rPr lang="en-US" sz="3200" b="1" i="1" dirty="0">
                            <a:latin typeface="Cambria Math"/>
                          </a:rPr>
                          <m:t>𝑨</m:t>
                        </m:r>
                      </m:e>
                    </m:d>
                    <m:r>
                      <a:rPr lang="en-US" sz="3200" b="1" i="1" dirty="0">
                        <a:latin typeface="Cambria Math"/>
                      </a:rPr>
                      <m:t>→</m:t>
                    </m:r>
                    <m:r>
                      <a:rPr lang="en-US" sz="3200" b="1" i="1" dirty="0" err="1">
                        <a:latin typeface="Cambria Math"/>
                      </a:rPr>
                      <m:t>𝑰𝒏𝒇</m:t>
                    </m:r>
                    <m:d>
                      <m:dPr>
                        <m:ctrlPr>
                          <a:rPr lang="en-US" sz="3200" b="1" i="1" dirty="0">
                            <a:latin typeface="Cambria Math"/>
                          </a:rPr>
                        </m:ctrlPr>
                      </m:dPr>
                      <m:e>
                        <m:r>
                          <a:rPr lang="en-US" sz="3200" b="1" i="1" dirty="0">
                            <a:latin typeface="Cambria Math"/>
                          </a:rPr>
                          <m:t>𝑮</m:t>
                        </m:r>
                      </m:e>
                    </m:d>
                  </m:oMath>
                </a14:m>
                <a:endParaRPr lang="en-US" sz="3200" b="1" dirty="0"/>
              </a:p>
            </p:txBody>
          </p:sp>
        </mc:Choice>
        <mc:Fallback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65782"/>
                <a:ext cx="8915400" cy="1077218"/>
              </a:xfrm>
              <a:prstGeom prst="rect">
                <a:avLst/>
              </a:prstGeom>
              <a:blipFill rotWithShape="1">
                <a:blip r:embed="rId7"/>
                <a:stretch>
                  <a:fillRect t="-73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0" name="Group 39"/>
          <p:cNvGrpSpPr/>
          <p:nvPr/>
        </p:nvGrpSpPr>
        <p:grpSpPr>
          <a:xfrm>
            <a:off x="2016823" y="2043672"/>
            <a:ext cx="568833" cy="533400"/>
            <a:chOff x="2849880" y="2270760"/>
            <a:chExt cx="489322" cy="458842"/>
          </a:xfrm>
        </p:grpSpPr>
        <p:sp>
          <p:nvSpPr>
            <p:cNvPr id="37" name="Oval 36"/>
            <p:cNvSpPr/>
            <p:nvPr/>
          </p:nvSpPr>
          <p:spPr>
            <a:xfrm>
              <a:off x="3048000" y="2438400"/>
              <a:ext cx="291202" cy="291202"/>
            </a:xfrm>
            <a:prstGeom prst="ellipse">
              <a:avLst/>
            </a:prstGeom>
            <a:noFill/>
            <a:ln w="381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" tIns="9144" rIns="9144" bIns="9144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 smtClean="0">
                <a:solidFill>
                  <a:schemeClr val="tx1"/>
                </a:solidFill>
              </a:endParaRPr>
            </a:p>
          </p:txBody>
        </p:sp>
        <p:cxnSp>
          <p:nvCxnSpPr>
            <p:cNvPr id="39" name="Straight Arrow Connector 38"/>
            <p:cNvCxnSpPr/>
            <p:nvPr/>
          </p:nvCxnSpPr>
          <p:spPr>
            <a:xfrm>
              <a:off x="2849880" y="2270760"/>
              <a:ext cx="228600" cy="228600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1" name="Curved Connector 40"/>
          <p:cNvCxnSpPr>
            <a:stCxn id="37" idx="4"/>
            <a:endCxn id="15" idx="0"/>
          </p:cNvCxnSpPr>
          <p:nvPr/>
        </p:nvCxnSpPr>
        <p:spPr>
          <a:xfrm rot="16200000" flipH="1">
            <a:off x="2035757" y="2957710"/>
            <a:ext cx="762000" cy="723"/>
          </a:xfrm>
          <a:prstGeom prst="curvedConnector3">
            <a:avLst>
              <a:gd name="adj1" fmla="val 50000"/>
            </a:avLst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Oval 65"/>
          <p:cNvSpPr/>
          <p:nvPr/>
        </p:nvSpPr>
        <p:spPr>
          <a:xfrm>
            <a:off x="3733800" y="4253472"/>
            <a:ext cx="381000" cy="381000"/>
          </a:xfrm>
          <a:prstGeom prst="ellipse">
            <a:avLst/>
          </a:prstGeom>
          <a:solidFill>
            <a:srgbClr val="00AC00"/>
          </a:solidFill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" tIns="9144" rIns="9144" bIns="914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 smtClean="0">
              <a:solidFill>
                <a:schemeClr val="tx1"/>
              </a:solidFill>
            </a:endParaRPr>
          </a:p>
        </p:txBody>
      </p:sp>
      <p:cxnSp>
        <p:nvCxnSpPr>
          <p:cNvPr id="73" name="Curved Connector 72"/>
          <p:cNvCxnSpPr>
            <a:stCxn id="15" idx="6"/>
            <a:endCxn id="66" idx="0"/>
          </p:cNvCxnSpPr>
          <p:nvPr/>
        </p:nvCxnSpPr>
        <p:spPr>
          <a:xfrm>
            <a:off x="2590800" y="3512753"/>
            <a:ext cx="1333500" cy="740719"/>
          </a:xfrm>
          <a:prstGeom prst="curvedConnector2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urved Connector 75"/>
          <p:cNvCxnSpPr>
            <a:stCxn id="66" idx="4"/>
            <a:endCxn id="6" idx="5"/>
          </p:cNvCxnSpPr>
          <p:nvPr/>
        </p:nvCxnSpPr>
        <p:spPr>
          <a:xfrm rot="5400000">
            <a:off x="2457450" y="3873826"/>
            <a:ext cx="706204" cy="2227496"/>
          </a:xfrm>
          <a:prstGeom prst="curvedConnector3">
            <a:avLst>
              <a:gd name="adj1" fmla="val 140271"/>
            </a:avLst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03" name="TextBox 102"/>
              <p:cNvSpPr txBox="1"/>
              <p:nvPr/>
            </p:nvSpPr>
            <p:spPr>
              <a:xfrm rot="1800000">
                <a:off x="3334488" y="3346306"/>
                <a:ext cx="41069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dirty="0" smtClean="0">
                          <a:solidFill>
                            <a:srgbClr val="000099"/>
                          </a:solidFill>
                          <a:latin typeface="Cambria Math"/>
                        </a:rPr>
                        <m:t>≥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>
          <p:sp>
            <p:nvSpPr>
              <p:cNvPr id="103" name="TextBox 10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800000">
                <a:off x="3334488" y="3346306"/>
                <a:ext cx="410690" cy="3693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5" name="TextBox 104"/>
              <p:cNvSpPr txBox="1"/>
              <p:nvPr/>
            </p:nvSpPr>
            <p:spPr>
              <a:xfrm rot="21094422">
                <a:off x="2535611" y="5241370"/>
                <a:ext cx="82586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dirty="0" smtClean="0">
                          <a:solidFill>
                            <a:srgbClr val="00AC00"/>
                          </a:solidFill>
                          <a:latin typeface="Cambria Math"/>
                        </a:rPr>
                        <m:t>𝒓𝒆𝒔𝒆𝒕</m:t>
                      </m:r>
                    </m:oMath>
                  </m:oMathPara>
                </a14:m>
                <a:endParaRPr lang="en-US" b="1" dirty="0">
                  <a:solidFill>
                    <a:srgbClr val="00AC00"/>
                  </a:solidFill>
                </a:endParaRPr>
              </a:p>
            </p:txBody>
          </p:sp>
        </mc:Choice>
        <mc:Fallback>
          <p:sp>
            <p:nvSpPr>
              <p:cNvPr id="105" name="TextBox 10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1094422">
                <a:off x="2535611" y="5241370"/>
                <a:ext cx="825867" cy="369332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6" name="TextBox 105"/>
              <p:cNvSpPr txBox="1"/>
              <p:nvPr/>
            </p:nvSpPr>
            <p:spPr>
              <a:xfrm>
                <a:off x="4495800" y="2500872"/>
                <a:ext cx="4435810" cy="31085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sz="2800" dirty="0" smtClean="0"/>
                  <a:t>Rank maps a product state to a number:</a:t>
                </a: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𝑄</m:t>
                      </m:r>
                      <m:r>
                        <a:rPr lang="en-US" sz="2800" b="0" i="1" smtClean="0">
                          <a:latin typeface="Cambria Math"/>
                        </a:rPr>
                        <m:t>×</m:t>
                      </m:r>
                      <m:r>
                        <a:rPr lang="en-US" sz="2800" b="0" i="1" smtClean="0">
                          <a:latin typeface="Cambria Math"/>
                        </a:rPr>
                        <m:t>𝑆</m:t>
                      </m:r>
                      <m:r>
                        <a:rPr lang="en-US" sz="2800" b="0" i="1" smtClean="0">
                          <a:latin typeface="Cambria Math"/>
                        </a:rPr>
                        <m:t>→</m:t>
                      </m:r>
                      <m:r>
                        <a:rPr lang="en-US" sz="2800" b="0" i="1" smtClean="0">
                          <a:latin typeface="Cambria Math"/>
                        </a:rPr>
                        <m:t>𝐼𝑛𝑡</m:t>
                      </m:r>
                    </m:oMath>
                  </m:oMathPara>
                </a14:m>
                <a:endParaRPr lang="en-US" sz="2800" dirty="0" smtClean="0"/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sz="2800" dirty="0" smtClean="0"/>
                  <a:t>Streett ranking requires:</a:t>
                </a:r>
              </a:p>
              <a:p>
                <a:pPr marL="914400" lvl="1" indent="-457200">
                  <a:buFont typeface="Arial" panose="020B0604020202020204" pitchFamily="34" charset="0"/>
                  <a:buChar char="•"/>
                </a:pPr>
                <a:r>
                  <a:rPr lang="en-US" sz="2800" dirty="0" smtClean="0">
                    <a:solidFill>
                      <a:srgbClr val="0070C0"/>
                    </a:solidFill>
                  </a:rPr>
                  <a:t>exit normal state: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rgbClr val="0070C0"/>
                        </a:solidFill>
                        <a:latin typeface="Cambria Math"/>
                      </a:rPr>
                      <m:t>≤</m:t>
                    </m:r>
                  </m:oMath>
                </a14:m>
                <a:endParaRPr lang="en-US" sz="2800" dirty="0" smtClean="0">
                  <a:solidFill>
                    <a:srgbClr val="0070C0"/>
                  </a:solidFill>
                </a:endParaRPr>
              </a:p>
              <a:p>
                <a:pPr marL="914400" lvl="1" indent="-457200">
                  <a:buFont typeface="Arial" panose="020B0604020202020204" pitchFamily="34" charset="0"/>
                  <a:buChar char="•"/>
                </a:pPr>
                <a:r>
                  <a:rPr lang="en-US" sz="2800" dirty="0" smtClean="0">
                    <a:solidFill>
                      <a:srgbClr val="0070C0"/>
                    </a:solidFill>
                  </a:rPr>
                  <a:t>exit A state: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solidFill>
                          <a:srgbClr val="0070C0"/>
                        </a:solidFill>
                        <a:latin typeface="Cambria Math"/>
                      </a:rPr>
                      <m:t>&lt;</m:t>
                    </m:r>
                  </m:oMath>
                </a14:m>
                <a:endParaRPr lang="en-US" sz="2800" dirty="0" smtClean="0">
                  <a:solidFill>
                    <a:srgbClr val="0070C0"/>
                  </a:solidFill>
                </a:endParaRPr>
              </a:p>
              <a:p>
                <a:pPr marL="914400" lvl="1" indent="-457200">
                  <a:buFont typeface="Arial" panose="020B0604020202020204" pitchFamily="34" charset="0"/>
                  <a:buChar char="•"/>
                </a:pPr>
                <a:r>
                  <a:rPr lang="en-US" sz="2800" dirty="0" smtClean="0">
                    <a:solidFill>
                      <a:srgbClr val="0070C0"/>
                    </a:solidFill>
                  </a:rPr>
                  <a:t>exit G state: reset</a:t>
                </a:r>
                <a:endParaRPr lang="en-US" sz="2800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106" name="TextBox 10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2500872"/>
                <a:ext cx="4435810" cy="3108543"/>
              </a:xfrm>
              <a:prstGeom prst="rect">
                <a:avLst/>
              </a:prstGeom>
              <a:blipFill rotWithShape="1">
                <a:blip r:embed="rId10"/>
                <a:stretch>
                  <a:fillRect l="-2476" t="-1765" b="-47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Box 23"/>
          <p:cNvSpPr txBox="1"/>
          <p:nvPr/>
        </p:nvSpPr>
        <p:spPr>
          <a:xfrm>
            <a:off x="2286000" y="22860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2286000" y="33644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3733800" y="42788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1371600" y="504086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10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873092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7" grpId="0"/>
      <p:bldP spid="28" grpId="0"/>
      <p:bldP spid="103" grpId="0"/>
      <p:bldP spid="105" grpId="0"/>
      <p:bldP spid="24" grpId="0"/>
      <p:bldP spid="29" grpId="0"/>
      <p:bldP spid="30" grpId="0"/>
      <p:bldP spid="3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Conjoining E- and A- properties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5715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𝑠𝑦𝑠𝑡𝑒𝑚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⊨</m:t>
                      </m:r>
                      <m:r>
                        <a:rPr lang="en-US" b="1" i="0" smtClean="0">
                          <a:solidFill>
                            <a:schemeClr val="tx1"/>
                          </a:solidFill>
                          <a:latin typeface="Cambria Math"/>
                        </a:rPr>
                        <m:t>𝐀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…</m:t>
                          </m:r>
                        </m:e>
                      </m:d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∧</m:t>
                      </m:r>
                      <m:r>
                        <a:rPr lang="en-US" b="1" i="0" smtClean="0">
                          <a:solidFill>
                            <a:schemeClr val="tx1"/>
                          </a:solidFill>
                          <a:latin typeface="Cambria Math"/>
                        </a:rPr>
                        <m:t>𝐄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(…)</m:t>
                      </m:r>
                    </m:oMath>
                  </m:oMathPara>
                </a14:m>
                <a:endParaRPr lang="en-US" dirty="0" smtClean="0">
                  <a:solidFill>
                    <a:schemeClr val="tx1"/>
                  </a:solidFill>
                </a:endParaRPr>
              </a:p>
              <a:p>
                <a:pPr marL="57150" indent="0">
                  <a:buNone/>
                </a:pPr>
                <a:endParaRPr lang="en-US" dirty="0" smtClean="0"/>
              </a:p>
              <a:p>
                <a:pPr marL="57150" indent="0" algn="ctr">
                  <a:buNone/>
                </a:pPr>
                <a:r>
                  <a:rPr lang="en-US" dirty="0" smtClean="0"/>
                  <a:t>We can solve SMT query for</a:t>
                </a:r>
                <a:endParaRPr lang="en-US" dirty="0"/>
              </a:p>
              <a:p>
                <a:pPr marL="57150" indent="0" algn="ctr">
                  <a:buNone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𝑠𝑦𝑠𝑡𝑒𝑚</m:t>
                    </m:r>
                    <m:r>
                      <a:rPr lang="en-US" b="0" i="1" smtClean="0">
                        <a:latin typeface="Cambria Math"/>
                      </a:rPr>
                      <m:t>⊨</m:t>
                    </m:r>
                    <m:r>
                      <a:rPr lang="en-US" b="1" i="0" smtClean="0">
                        <a:latin typeface="Cambria Math"/>
                      </a:rPr>
                      <m:t>𝐀</m:t>
                    </m:r>
                    <m:r>
                      <a:rPr lang="en-US" b="0" i="1" smtClean="0">
                        <a:latin typeface="Cambria Math"/>
                      </a:rPr>
                      <m:t>(…)</m:t>
                    </m:r>
                  </m:oMath>
                </a14:m>
                <a:r>
                  <a:rPr lang="en-US" dirty="0" smtClean="0"/>
                  <a:t>  </a:t>
                </a:r>
                <a14:m>
                  <m:oMath xmlns:m="http://schemas.openxmlformats.org/officeDocument/2006/math">
                    <m:r>
                      <a:rPr lang="en-US" sz="5000" b="0" i="1" dirty="0" smtClean="0">
                        <a:latin typeface="Cambria Math"/>
                      </a:rPr>
                      <m:t>∧</m:t>
                    </m:r>
                  </m:oMath>
                </a14:m>
                <a:r>
                  <a:rPr lang="en-US" dirty="0" smtClean="0"/>
                  <a:t> 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𝑠𝑦𝑠𝑡𝑒𝑚</m:t>
                    </m:r>
                    <m:r>
                      <a:rPr lang="en-US" i="1">
                        <a:latin typeface="Cambria Math"/>
                      </a:rPr>
                      <m:t>⊨</m:t>
                    </m:r>
                    <m:r>
                      <a:rPr lang="en-US" b="1" i="0" smtClean="0">
                        <a:latin typeface="Cambria Math"/>
                      </a:rPr>
                      <m:t>𝐄</m:t>
                    </m:r>
                    <m:r>
                      <a:rPr lang="en-US" i="1">
                        <a:latin typeface="Cambria Math"/>
                      </a:rPr>
                      <m:t>(</m:t>
                    </m:r>
                    <m:r>
                      <a:rPr lang="en-US" b="0" i="1" smtClean="0">
                        <a:latin typeface="Cambria Math"/>
                      </a:rPr>
                      <m:t>…</m:t>
                    </m:r>
                    <m:r>
                      <a:rPr lang="en-US" i="1">
                        <a:latin typeface="Cambria Math"/>
                      </a:rPr>
                      <m:t>)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1500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ounded Rectangle 36"/>
          <p:cNvSpPr/>
          <p:nvPr/>
        </p:nvSpPr>
        <p:spPr>
          <a:xfrm>
            <a:off x="685800" y="4876800"/>
            <a:ext cx="8229600" cy="1828800"/>
          </a:xfrm>
          <a:prstGeom prst="roundRect">
            <a:avLst/>
          </a:prstGeom>
          <a:solidFill>
            <a:srgbClr val="CCFF99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" tIns="9144" rIns="9144" bIns="914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 err="1" smtClean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 smtClean="0"/>
                  <a:t>Encoding </a:t>
                </a:r>
                <a14:m>
                  <m:oMath xmlns:m="http://schemas.openxmlformats.org/officeDocument/2006/math">
                    <m:r>
                      <a:rPr lang="en-US" b="1" i="1" dirty="0" smtClean="0">
                        <a:latin typeface="Cambria Math"/>
                      </a:rPr>
                      <m:t>𝒔𝒚𝒔𝒕𝒆𝒎</m:t>
                    </m:r>
                    <m:r>
                      <a:rPr lang="en-US" b="1" i="1" dirty="0" smtClean="0">
                        <a:latin typeface="Cambria Math"/>
                      </a:rPr>
                      <m:t>⊨</m:t>
                    </m:r>
                    <m:r>
                      <a:rPr lang="en-US" b="1" i="1" dirty="0" smtClean="0">
                        <a:latin typeface="Cambria Math"/>
                      </a:rPr>
                      <m:t>𝑪𝑻</m:t>
                    </m:r>
                    <m:sSup>
                      <m:sSupPr>
                        <m:ctrlPr>
                          <a:rPr lang="en-US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1" i="1" dirty="0" smtClean="0">
                            <a:latin typeface="Cambria Math"/>
                          </a:rPr>
                          <m:t>𝑳</m:t>
                        </m:r>
                      </m:e>
                      <m:sup>
                        <m:r>
                          <a:rPr lang="en-US" b="1" i="1" dirty="0" smtClean="0">
                            <a:latin typeface="Cambria Math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dirty="0" smtClean="0"/>
                  <a:t> into SMT</a:t>
                </a:r>
                <a:endParaRPr lang="en-US" dirty="0"/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b="-327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685800"/>
                <a:ext cx="8763000" cy="5029200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endParaRPr lang="en-US" dirty="0"/>
              </a:p>
              <a:p>
                <a:pPr marL="0" indent="0" algn="ctr">
                  <a:buNone/>
                </a:pPr>
                <a:endParaRPr lang="en-US" dirty="0" smtClean="0"/>
              </a:p>
              <a:p>
                <a:pPr marL="0" indent="0" algn="ctr">
                  <a:buNone/>
                </a:pPr>
                <a:endParaRPr lang="en-US" dirty="0"/>
              </a:p>
              <a:p>
                <a:pPr marL="0" indent="0" algn="ctr">
                  <a:buNone/>
                </a:pPr>
                <a:endParaRPr lang="en-US" dirty="0"/>
              </a:p>
              <a:p>
                <a:r>
                  <a:rPr lang="en-US" dirty="0" smtClean="0"/>
                  <a:t>Introduce propositions for sub-formulas</a:t>
                </a:r>
              </a:p>
              <a:p>
                <a:r>
                  <a:rPr lang="en-US" dirty="0" smtClean="0"/>
                  <a:t>Encode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𝑠𝑦𝑠𝑡𝑒𝑚</m:t>
                    </m:r>
                    <m:r>
                      <a:rPr lang="en-US" b="0" i="1" smtClean="0">
                        <a:latin typeface="Cambria Math"/>
                      </a:rPr>
                      <m:t>⊨</m:t>
                    </m:r>
                    <m:r>
                      <a:rPr lang="en-US" b="1" i="0" smtClean="0">
                        <a:latin typeface="Cambria Math"/>
                      </a:rPr>
                      <m:t>𝐀</m:t>
                    </m:r>
                    <m:r>
                      <a:rPr lang="en-US" b="0" i="1" smtClean="0">
                        <a:latin typeface="Cambria Math"/>
                      </a:rPr>
                      <m:t>𝐺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𝐸</m:t>
                        </m:r>
                      </m:sub>
                    </m:sSub>
                  </m:oMath>
                </a14:m>
                <a:endParaRPr lang="en-US" dirty="0" smtClean="0"/>
              </a:p>
              <a:p>
                <a:r>
                  <a:rPr lang="en-US" dirty="0" smtClean="0"/>
                  <a:t>Encode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𝐸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𝑠𝑡𝑎𝑡𝑒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→</m:t>
                    </m:r>
                    <m:d>
                      <m:dPr>
                        <m:ctrlPr>
                          <a:rPr lang="en-US" b="0" i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𝑠𝑦𝑠𝑡𝑒𝑚</m:t>
                        </m:r>
                        <m:r>
                          <a:rPr lang="en-US" b="0" i="1" smtClean="0">
                            <a:latin typeface="Cambria Math"/>
                          </a:rPr>
                          <m:t>,</m:t>
                        </m:r>
                        <m:r>
                          <a:rPr lang="en-US" b="0" i="1" smtClean="0">
                            <a:latin typeface="Cambria Math"/>
                          </a:rPr>
                          <m:t>𝑠𝑡𝑎𝑡𝑒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⊨</m:t>
                    </m:r>
                    <m:r>
                      <a:rPr lang="en-US" b="1" i="0" smtClean="0">
                        <a:latin typeface="Cambria Math"/>
                      </a:rPr>
                      <m:t>𝐄</m:t>
                    </m:r>
                    <m:r>
                      <a:rPr lang="en-US" b="0" i="1" smtClean="0">
                        <a:latin typeface="Cambria Math"/>
                      </a:rPr>
                      <m:t>𝐹𝐺</m:t>
                    </m:r>
                    <m:r>
                      <a:rPr lang="en-US" b="0" i="1" smtClean="0">
                        <a:latin typeface="Cambria Math"/>
                      </a:rPr>
                      <m:t>¬</m:t>
                    </m:r>
                    <m:r>
                      <a:rPr lang="en-US" b="0" i="1" smtClean="0">
                        <a:latin typeface="Cambria Math"/>
                      </a:rPr>
                      <m:t>𝑔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685800"/>
                <a:ext cx="8763000" cy="5029200"/>
              </a:xfrm>
              <a:blipFill rotWithShape="1">
                <a:blip r:embed="rId3"/>
                <a:stretch>
                  <a:fillRect l="-16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9" name="Group 38"/>
          <p:cNvGrpSpPr/>
          <p:nvPr/>
        </p:nvGrpSpPr>
        <p:grpSpPr>
          <a:xfrm>
            <a:off x="914400" y="1219200"/>
            <a:ext cx="3332796" cy="1310164"/>
            <a:chOff x="945624" y="1219200"/>
            <a:chExt cx="3332796" cy="1310164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7" name="Oval 16"/>
                <p:cNvSpPr/>
                <p:nvPr/>
              </p:nvSpPr>
              <p:spPr>
                <a:xfrm>
                  <a:off x="1174224" y="1524000"/>
                  <a:ext cx="457200" cy="457200"/>
                </a:xfrm>
                <a:prstGeom prst="ellipse">
                  <a:avLst/>
                </a:prstGeom>
                <a:noFill/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" tIns="9144" rIns="9144" bIns="9144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¬</m:t>
                        </m:r>
                        <m: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𝒈</m:t>
                        </m:r>
                      </m:oMath>
                    </m:oMathPara>
                  </a14:m>
                  <a:endParaRPr lang="en-US" sz="2000" b="1" dirty="0" err="1" smtClean="0">
                    <a:solidFill>
                      <a:schemeClr val="tx1"/>
                    </a:solidFill>
                  </a:endParaRPr>
                </a:p>
              </p:txBody>
            </p:sp>
          </mc:Choice>
          <mc:Fallback>
            <p:sp>
              <p:nvSpPr>
                <p:cNvPr id="17" name="Oval 1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74224" y="1524000"/>
                  <a:ext cx="457200" cy="457200"/>
                </a:xfrm>
                <a:prstGeom prst="ellipse">
                  <a:avLst/>
                </a:prstGeom>
                <a:blipFill rotWithShape="1">
                  <a:blip r:embed="rId4"/>
                  <a:stretch>
                    <a:fillRect l="-3797"/>
                  </a:stretch>
                </a:blip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8" name="Curved Connector 17"/>
            <p:cNvCxnSpPr>
              <a:stCxn id="17" idx="7"/>
              <a:endCxn id="10" idx="1"/>
            </p:cNvCxnSpPr>
            <p:nvPr/>
          </p:nvCxnSpPr>
          <p:spPr>
            <a:xfrm rot="5400000" flipH="1" flipV="1">
              <a:off x="2698224" y="457200"/>
              <a:ext cx="12700" cy="2267510"/>
            </a:xfrm>
            <a:prstGeom prst="curvedConnector3">
              <a:avLst>
                <a:gd name="adj1" fmla="val 2327205"/>
              </a:avLst>
            </a:prstGeom>
            <a:ln w="2540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9" name="TextBox 18"/>
                <p:cNvSpPr txBox="1"/>
                <p:nvPr/>
              </p:nvSpPr>
              <p:spPr>
                <a:xfrm>
                  <a:off x="2500848" y="1219200"/>
                  <a:ext cx="36099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1" i="1" smtClean="0">
                            <a:latin typeface="Cambria Math"/>
                          </a:rPr>
                          <m:t>𝒓</m:t>
                        </m:r>
                      </m:oMath>
                    </m:oMathPara>
                  </a14:m>
                  <a:endParaRPr lang="en-US" b="1" dirty="0"/>
                </a:p>
              </p:txBody>
            </p:sp>
          </mc:Choice>
          <mc:Fallback>
            <p:sp>
              <p:nvSpPr>
                <p:cNvPr id="19" name="Text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500848" y="1219200"/>
                  <a:ext cx="360996" cy="369332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0" name="Oval 9"/>
                <p:cNvSpPr/>
                <p:nvPr/>
              </p:nvSpPr>
              <p:spPr>
                <a:xfrm>
                  <a:off x="3765024" y="1524000"/>
                  <a:ext cx="457200" cy="457200"/>
                </a:xfrm>
                <a:prstGeom prst="ellipse">
                  <a:avLst/>
                </a:prstGeom>
                <a:noFill/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" tIns="9144" rIns="9144" bIns="9144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𝒈</m:t>
                        </m:r>
                      </m:oMath>
                    </m:oMathPara>
                  </a14:m>
                  <a:endParaRPr lang="en-US" sz="2000" b="1" dirty="0" err="1" smtClean="0">
                    <a:solidFill>
                      <a:schemeClr val="tx1"/>
                    </a:solidFill>
                  </a:endParaRPr>
                </a:p>
              </p:txBody>
            </p:sp>
          </mc:Choice>
          <mc:Fallback>
            <p:sp>
              <p:nvSpPr>
                <p:cNvPr id="10" name="Oval 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765024" y="1524000"/>
                  <a:ext cx="457200" cy="457200"/>
                </a:xfrm>
                <a:prstGeom prst="ellipse">
                  <a:avLst/>
                </a:prstGeom>
                <a:blipFill rotWithShape="1">
                  <a:blip r:embed="rId6"/>
                  <a:stretch>
                    <a:fillRect/>
                  </a:stretch>
                </a:blip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1" name="TextBox 10"/>
                <p:cNvSpPr txBox="1"/>
                <p:nvPr/>
              </p:nvSpPr>
              <p:spPr>
                <a:xfrm>
                  <a:off x="945624" y="2133600"/>
                  <a:ext cx="53412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1" i="1" smtClean="0">
                            <a:latin typeface="Cambria Math"/>
                          </a:rPr>
                          <m:t>¬</m:t>
                        </m:r>
                        <m:r>
                          <a:rPr lang="en-US" b="1" i="1" smtClean="0">
                            <a:latin typeface="Cambria Math"/>
                          </a:rPr>
                          <m:t>𝒓</m:t>
                        </m:r>
                      </m:oMath>
                    </m:oMathPara>
                  </a14:m>
                  <a:endParaRPr lang="en-US" b="1" dirty="0"/>
                </a:p>
              </p:txBody>
            </p:sp>
          </mc:Choice>
          <mc:Fallback>
            <p:sp>
              <p:nvSpPr>
                <p:cNvPr id="11" name="TextBox 1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45624" y="2133600"/>
                  <a:ext cx="534121" cy="369332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2" name="Curved Connector 11"/>
            <p:cNvCxnSpPr>
              <a:stCxn id="17" idx="4"/>
              <a:endCxn id="17" idx="2"/>
            </p:cNvCxnSpPr>
            <p:nvPr/>
          </p:nvCxnSpPr>
          <p:spPr>
            <a:xfrm rot="5400000" flipH="1">
              <a:off x="1174224" y="1752600"/>
              <a:ext cx="228600" cy="228600"/>
            </a:xfrm>
            <a:prstGeom prst="curvedConnector4">
              <a:avLst>
                <a:gd name="adj1" fmla="val -100000"/>
                <a:gd name="adj2" fmla="val 200000"/>
              </a:avLst>
            </a:prstGeom>
            <a:ln w="2540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urved Connector 12"/>
            <p:cNvCxnSpPr>
              <a:stCxn id="10" idx="6"/>
              <a:endCxn id="10" idx="4"/>
            </p:cNvCxnSpPr>
            <p:nvPr/>
          </p:nvCxnSpPr>
          <p:spPr>
            <a:xfrm flipH="1">
              <a:off x="3993624" y="1752600"/>
              <a:ext cx="228600" cy="228600"/>
            </a:xfrm>
            <a:prstGeom prst="curvedConnector4">
              <a:avLst>
                <a:gd name="adj1" fmla="val -100000"/>
                <a:gd name="adj2" fmla="val 200000"/>
              </a:avLst>
            </a:prstGeom>
            <a:ln w="2540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4" name="TextBox 13"/>
                <p:cNvSpPr txBox="1"/>
                <p:nvPr/>
              </p:nvSpPr>
              <p:spPr>
                <a:xfrm>
                  <a:off x="3917424" y="2133600"/>
                  <a:ext cx="36099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1" i="1" smtClean="0">
                            <a:latin typeface="Cambria Math"/>
                          </a:rPr>
                          <m:t>𝒓</m:t>
                        </m:r>
                      </m:oMath>
                    </m:oMathPara>
                  </a14:m>
                  <a:endParaRPr lang="en-US" b="1" dirty="0"/>
                </a:p>
              </p:txBody>
            </p:sp>
          </mc:Choice>
          <mc:Fallback>
            <p:sp>
              <p:nvSpPr>
                <p:cNvPr id="14" name="TextBox 1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917424" y="2133600"/>
                  <a:ext cx="360996" cy="369332"/>
                </a:xfrm>
                <a:prstGeom prst="rect">
                  <a:avLst/>
                </a:prstGeom>
                <a:blipFill rotWithShape="1"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5" name="Curved Connector 14"/>
            <p:cNvCxnSpPr>
              <a:stCxn id="10" idx="3"/>
              <a:endCxn id="17" idx="5"/>
            </p:cNvCxnSpPr>
            <p:nvPr/>
          </p:nvCxnSpPr>
          <p:spPr>
            <a:xfrm rot="5400000">
              <a:off x="2698224" y="780490"/>
              <a:ext cx="12700" cy="2267510"/>
            </a:xfrm>
            <a:prstGeom prst="curvedConnector3">
              <a:avLst>
                <a:gd name="adj1" fmla="val 2327205"/>
              </a:avLst>
            </a:prstGeom>
            <a:ln w="2540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6" name="TextBox 15"/>
                <p:cNvSpPr txBox="1"/>
                <p:nvPr/>
              </p:nvSpPr>
              <p:spPr>
                <a:xfrm>
                  <a:off x="2348448" y="2160032"/>
                  <a:ext cx="53412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1" i="1" smtClean="0">
                            <a:latin typeface="Cambria Math"/>
                          </a:rPr>
                          <m:t>¬</m:t>
                        </m:r>
                        <m:r>
                          <a:rPr lang="en-US" b="1" i="1" smtClean="0">
                            <a:latin typeface="Cambria Math"/>
                          </a:rPr>
                          <m:t>𝒓</m:t>
                        </m:r>
                      </m:oMath>
                    </m:oMathPara>
                  </a14:m>
                  <a:endParaRPr lang="en-US" b="1" dirty="0"/>
                </a:p>
              </p:txBody>
            </p:sp>
          </mc:Choice>
          <mc:Fallback>
            <p:sp>
              <p:nvSpPr>
                <p:cNvPr id="16" name="Text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348448" y="2160032"/>
                  <a:ext cx="534121" cy="369332"/>
                </a:xfrm>
                <a:prstGeom prst="rect">
                  <a:avLst/>
                </a:prstGeom>
                <a:blipFill rotWithShape="1"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30" name="Straight Arrow Connector 29"/>
            <p:cNvCxnSpPr>
              <a:endCxn id="17" idx="1"/>
            </p:cNvCxnSpPr>
            <p:nvPr/>
          </p:nvCxnSpPr>
          <p:spPr>
            <a:xfrm>
              <a:off x="990600" y="1398032"/>
              <a:ext cx="250579" cy="192923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31" name="Rectangle 30"/>
              <p:cNvSpPr/>
              <p:nvPr/>
            </p:nvSpPr>
            <p:spPr>
              <a:xfrm>
                <a:off x="4632667" y="1324928"/>
                <a:ext cx="3563155" cy="7386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200" b="1" i="1" dirty="0" smtClean="0">
                          <a:latin typeface="Cambria Math"/>
                        </a:rPr>
                        <m:t>⊨</m:t>
                      </m:r>
                      <m:r>
                        <a:rPr lang="en-US" sz="4200" b="1" i="0" dirty="0" smtClean="0">
                          <a:latin typeface="Cambria Math"/>
                        </a:rPr>
                        <m:t> </m:t>
                      </m:r>
                      <m:r>
                        <a:rPr lang="en-US" sz="4200" b="1" dirty="0">
                          <a:latin typeface="Cambria Math"/>
                        </a:rPr>
                        <m:t>𝐀</m:t>
                      </m:r>
                      <m:r>
                        <a:rPr lang="en-US" sz="4200" i="1" dirty="0">
                          <a:latin typeface="Cambria Math"/>
                        </a:rPr>
                        <m:t>𝐺</m:t>
                      </m:r>
                      <m:r>
                        <a:rPr lang="en-US" sz="4200" i="1" dirty="0">
                          <a:latin typeface="Cambria Math"/>
                        </a:rPr>
                        <m:t> </m:t>
                      </m:r>
                      <m:r>
                        <a:rPr lang="en-US" sz="4200" b="1" dirty="0">
                          <a:latin typeface="Cambria Math"/>
                        </a:rPr>
                        <m:t>𝐄</m:t>
                      </m:r>
                      <m:r>
                        <a:rPr lang="en-US" sz="4200" i="1" dirty="0">
                          <a:latin typeface="Cambria Math"/>
                        </a:rPr>
                        <m:t>𝐹𝐺</m:t>
                      </m:r>
                      <m:r>
                        <a:rPr lang="en-US" sz="4200" i="1" dirty="0">
                          <a:latin typeface="Cambria Math"/>
                        </a:rPr>
                        <m:t>¬</m:t>
                      </m:r>
                      <m:r>
                        <a:rPr lang="en-US" sz="4200" i="1" dirty="0">
                          <a:latin typeface="Cambria Math"/>
                        </a:rPr>
                        <m:t>𝑔</m:t>
                      </m:r>
                    </m:oMath>
                  </m:oMathPara>
                </a14:m>
                <a:endParaRPr lang="en-US" sz="4200" dirty="0"/>
              </a:p>
            </p:txBody>
          </p:sp>
        </mc:Choice>
        <mc:Fallback>
          <p:sp>
            <p:nvSpPr>
              <p:cNvPr id="31" name="Rectangle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2667" y="1324928"/>
                <a:ext cx="3563155" cy="738664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8" name="Group 37"/>
          <p:cNvGrpSpPr/>
          <p:nvPr/>
        </p:nvGrpSpPr>
        <p:grpSpPr>
          <a:xfrm>
            <a:off x="6248400" y="2010728"/>
            <a:ext cx="1828800" cy="813375"/>
            <a:chOff x="6248400" y="2010728"/>
            <a:chExt cx="1828800" cy="813375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2" name="TextBox 31"/>
                <p:cNvSpPr txBox="1"/>
                <p:nvPr/>
              </p:nvSpPr>
              <p:spPr>
                <a:xfrm>
                  <a:off x="6906663" y="2239328"/>
                  <a:ext cx="746743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3200" b="1" i="1" smtClean="0">
                                <a:solidFill>
                                  <a:srgbClr val="00AC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3200" b="1" i="1" smtClean="0">
                                <a:solidFill>
                                  <a:srgbClr val="00AC00"/>
                                </a:solidFill>
                                <a:latin typeface="Cambria Math"/>
                              </a:rPr>
                              <m:t>𝒑</m:t>
                            </m:r>
                          </m:e>
                          <m:sub>
                            <m:r>
                              <a:rPr lang="en-US" sz="3200" b="1" i="1" smtClean="0">
                                <a:solidFill>
                                  <a:srgbClr val="00AC00"/>
                                </a:solidFill>
                                <a:latin typeface="Cambria Math"/>
                              </a:rPr>
                              <m:t>𝑬</m:t>
                            </m:r>
                          </m:sub>
                        </m:sSub>
                      </m:oMath>
                    </m:oMathPara>
                  </a14:m>
                  <a:endParaRPr lang="en-US" sz="3200" b="1" dirty="0">
                    <a:solidFill>
                      <a:srgbClr val="FF0066"/>
                    </a:solidFill>
                  </a:endParaRPr>
                </a:p>
              </p:txBody>
            </p:sp>
          </mc:Choice>
          <mc:Fallback>
            <p:sp>
              <p:nvSpPr>
                <p:cNvPr id="32" name="TextBox 3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906663" y="2239328"/>
                  <a:ext cx="746743" cy="584775"/>
                </a:xfrm>
                <a:prstGeom prst="rect">
                  <a:avLst/>
                </a:prstGeom>
                <a:blipFill rotWithShape="1"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5" name="Left Brace 34"/>
            <p:cNvSpPr/>
            <p:nvPr/>
          </p:nvSpPr>
          <p:spPr>
            <a:xfrm rot="16200000">
              <a:off x="6972300" y="1286828"/>
              <a:ext cx="381000" cy="1828800"/>
            </a:xfrm>
            <a:prstGeom prst="leftBrace">
              <a:avLst/>
            </a:prstGeom>
            <a:ln w="25400">
              <a:solidFill>
                <a:srgbClr val="00AC00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36" name="TextBox 35"/>
              <p:cNvSpPr txBox="1"/>
              <p:nvPr/>
            </p:nvSpPr>
            <p:spPr>
              <a:xfrm>
                <a:off x="-1752600" y="4876800"/>
                <a:ext cx="10972800" cy="17794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latin typeface="Cambria Math"/>
                        </a:rPr>
                        <m:t>∃</m:t>
                      </m:r>
                      <m:r>
                        <a:rPr lang="en-US" sz="3200" b="1" i="1" smtClean="0">
                          <a:latin typeface="Cambria Math"/>
                        </a:rPr>
                        <m:t>𝝉</m:t>
                      </m:r>
                      <m:r>
                        <a:rPr lang="en-US" sz="3200" b="1" i="1" smtClean="0">
                          <a:latin typeface="Cambria Math"/>
                        </a:rPr>
                        <m:t> ∃</m:t>
                      </m:r>
                      <m:r>
                        <a:rPr lang="en-US" sz="3200" b="1" i="1" smtClean="0">
                          <a:latin typeface="Cambria Math"/>
                        </a:rPr>
                        <m:t>𝒐𝒖𝒕</m:t>
                      </m:r>
                      <m:r>
                        <a:rPr lang="en-US" sz="3200" b="1" i="1" smtClean="0">
                          <a:latin typeface="Cambria Math"/>
                        </a:rPr>
                        <m:t>: ∃</m:t>
                      </m:r>
                      <m:sSub>
                        <m:sSubPr>
                          <m:ctrlPr>
                            <a:rPr lang="en-US" sz="3200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200" b="1" i="1" smtClean="0">
                              <a:latin typeface="Cambria Math"/>
                            </a:rPr>
                            <m:t>𝒑</m:t>
                          </m:r>
                        </m:e>
                        <m:sub>
                          <m:r>
                            <a:rPr lang="en-US" sz="3200" b="1" i="1" smtClean="0">
                              <a:latin typeface="Cambria Math"/>
                            </a:rPr>
                            <m:t>𝑬</m:t>
                          </m:r>
                        </m:sub>
                      </m:sSub>
                      <m:r>
                        <a:rPr lang="en-US" sz="3200" b="1" i="1" smtClean="0">
                          <a:latin typeface="Cambria Math"/>
                        </a:rPr>
                        <m:t>:  </m:t>
                      </m:r>
                      <m:r>
                        <a:rPr lang="en-US" sz="3200" b="1" i="1" smtClean="0">
                          <a:latin typeface="Cambria Math"/>
                        </a:rPr>
                        <m:t>𝒔𝒚𝒔𝒕𝒆𝒎</m:t>
                      </m:r>
                      <m:r>
                        <a:rPr lang="en-US" sz="3200" b="1" i="1" smtClean="0">
                          <a:latin typeface="Cambria Math"/>
                        </a:rPr>
                        <m:t>⊨</m:t>
                      </m:r>
                      <m:sSub>
                        <m:sSubPr>
                          <m:ctrlPr>
                            <a:rPr lang="en-US" sz="3200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200" b="1" i="0" smtClean="0">
                              <a:latin typeface="Cambria Math"/>
                            </a:rPr>
                            <m:t>𝚽</m:t>
                          </m:r>
                        </m:e>
                        <m:sub>
                          <m:r>
                            <a:rPr lang="en-US" sz="3200" b="1" i="1" smtClean="0">
                              <a:latin typeface="Cambria Math"/>
                            </a:rPr>
                            <m:t>𝑻𝑶𝑷</m:t>
                          </m:r>
                        </m:sub>
                      </m:sSub>
                      <m:r>
                        <a:rPr lang="en-US" sz="3200" b="1" i="1" smtClean="0">
                          <a:latin typeface="Cambria Math"/>
                        </a:rPr>
                        <m:t>∧</m:t>
                      </m:r>
                    </m:oMath>
                  </m:oMathPara>
                </a14:m>
                <a:endParaRPr lang="en-US" sz="3200" b="1" dirty="0" smtClean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latin typeface="Cambria Math"/>
                        </a:rPr>
                        <m:t>                                                 </m:t>
                      </m:r>
                      <m:nary>
                        <m:naryPr>
                          <m:chr m:val="⋀"/>
                          <m:supHide m:val="on"/>
                          <m:ctrlPr>
                            <a:rPr lang="en-US" sz="3200" b="1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en-US" sz="3200" b="1" i="1" smtClean="0">
                              <a:latin typeface="Cambria Math"/>
                            </a:rPr>
                            <m:t>𝒔</m:t>
                          </m:r>
                        </m:sub>
                        <m:sup/>
                        <m:e>
                          <m:d>
                            <m:dPr>
                              <m:ctrlPr>
                                <a:rPr lang="en-US" sz="3200" b="1" i="1" smtClean="0"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3200" b="1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3200" b="1" i="1" smtClean="0">
                                      <a:latin typeface="Cambria Math"/>
                                    </a:rPr>
                                    <m:t>𝒑</m:t>
                                  </m:r>
                                </m:e>
                                <m:sub>
                                  <m:r>
                                    <a:rPr lang="en-US" sz="3200" b="1" i="1" smtClean="0">
                                      <a:latin typeface="Cambria Math"/>
                                    </a:rPr>
                                    <m:t>𝑬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US" sz="3200" b="1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3200" b="1" i="1" smtClean="0">
                                      <a:latin typeface="Cambria Math"/>
                                    </a:rPr>
                                    <m:t>𝒔</m:t>
                                  </m:r>
                                </m:e>
                              </m:d>
                              <m:r>
                                <a:rPr lang="en-US" sz="3200" b="1" i="1" smtClean="0">
                                  <a:latin typeface="Cambria Math"/>
                                </a:rPr>
                                <m:t>→ </m:t>
                              </m:r>
                              <m:d>
                                <m:dPr>
                                  <m:ctrlPr>
                                    <a:rPr lang="en-US" sz="3200" b="1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3200" b="1" i="1" smtClean="0">
                                      <a:latin typeface="Cambria Math"/>
                                    </a:rPr>
                                    <m:t>𝒔𝒚𝒔𝒕𝒆𝒎</m:t>
                                  </m:r>
                                  <m:r>
                                    <a:rPr lang="en-US" sz="3200" b="1" i="1" smtClean="0">
                                      <a:latin typeface="Cambria Math"/>
                                    </a:rPr>
                                    <m:t>,</m:t>
                                  </m:r>
                                  <m:r>
                                    <a:rPr lang="en-US" sz="3200" b="1" i="1" smtClean="0">
                                      <a:latin typeface="Cambria Math"/>
                                    </a:rPr>
                                    <m:t>𝒔</m:t>
                                  </m:r>
                                </m:e>
                              </m:d>
                              <m:r>
                                <a:rPr lang="en-US" sz="3200" b="1" i="1" smtClean="0">
                                  <a:latin typeface="Cambria Math"/>
                                </a:rPr>
                                <m:t>⊨</m:t>
                              </m:r>
                              <m:sSub>
                                <m:sSubPr>
                                  <m:ctrlPr>
                                    <a:rPr lang="en-US" sz="3200" b="1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3200" b="1" i="0" smtClean="0">
                                      <a:latin typeface="Cambria Math"/>
                                    </a:rPr>
                                    <m:t>𝚽</m:t>
                                  </m:r>
                                </m:e>
                                <m:sub>
                                  <m:sSub>
                                    <m:sSubPr>
                                      <m:ctrlPr>
                                        <a:rPr lang="en-US" sz="3200" b="1" i="1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3200" b="1" i="1" smtClean="0">
                                          <a:latin typeface="Cambria Math"/>
                                        </a:rPr>
                                        <m:t>𝒑</m:t>
                                      </m:r>
                                    </m:e>
                                    <m:sub>
                                      <m:r>
                                        <a:rPr lang="en-US" sz="3200" b="1" i="1" smtClean="0">
                                          <a:latin typeface="Cambria Math"/>
                                        </a:rPr>
                                        <m:t>𝑬</m:t>
                                      </m:r>
                                    </m:sub>
                                  </m:sSub>
                                </m:sub>
                              </m:sSub>
                            </m:e>
                          </m:d>
                        </m:e>
                      </m:nary>
                    </m:oMath>
                  </m:oMathPara>
                </a14:m>
                <a:endParaRPr lang="en-US" sz="3200" b="1" dirty="0"/>
              </a:p>
            </p:txBody>
          </p:sp>
        </mc:Choice>
        <mc:Fallback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752600" y="4876800"/>
                <a:ext cx="10972800" cy="1779461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35696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1" grpId="0"/>
      <p:bldP spid="3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i="1" dirty="0">
                <a:solidFill>
                  <a:srgbClr val="00AC00"/>
                </a:solidFill>
              </a:rPr>
              <a:t>First bounded synthesizer for (conjunctions of) Streett and Rabin automata, and </a:t>
            </a:r>
            <a:r>
              <a:rPr lang="en-US" b="1" i="1" dirty="0" smtClean="0">
                <a:solidFill>
                  <a:srgbClr val="00AC00"/>
                </a:solidFill>
              </a:rPr>
              <a:t>CTL*.</a:t>
            </a:r>
          </a:p>
          <a:p>
            <a:pPr marL="0" indent="0" algn="ctr">
              <a:buNone/>
            </a:pPr>
            <a:r>
              <a:rPr lang="en-US" u="sng" dirty="0">
                <a:solidFill>
                  <a:srgbClr val="000099"/>
                </a:solidFill>
                <a:hlinkClick r:id="rId2"/>
              </a:rPr>
              <a:t>https://</a:t>
            </a:r>
            <a:r>
              <a:rPr lang="en-US" u="sng" dirty="0" smtClean="0">
                <a:solidFill>
                  <a:srgbClr val="000099"/>
                </a:solidFill>
                <a:hlinkClick r:id="rId2"/>
              </a:rPr>
              <a:t>github.com/5nizza/party-elli</a:t>
            </a:r>
            <a:endParaRPr lang="en-US" u="sng" dirty="0" smtClean="0">
              <a:solidFill>
                <a:srgbClr val="000099"/>
              </a:solidFill>
            </a:endParaRPr>
          </a:p>
          <a:p>
            <a:pPr marL="0" indent="0" algn="ctr">
              <a:buNone/>
            </a:pPr>
            <a:r>
              <a:rPr lang="en-US" sz="2400" dirty="0" smtClean="0">
                <a:solidFill>
                  <a:srgbClr val="000099"/>
                </a:solidFill>
              </a:rPr>
              <a:t>(branch  cav17)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Future directions:</a:t>
            </a:r>
          </a:p>
          <a:p>
            <a:r>
              <a:rPr lang="en-US" dirty="0" smtClean="0"/>
              <a:t>How </a:t>
            </a:r>
            <a:r>
              <a:rPr lang="en-US" dirty="0"/>
              <a:t>to check unrealizability efficiently</a:t>
            </a:r>
            <a:r>
              <a:rPr lang="en-US" dirty="0" smtClean="0"/>
              <a:t>? [SYNT]</a:t>
            </a:r>
            <a:endParaRPr lang="en-US" dirty="0"/>
          </a:p>
          <a:p>
            <a:r>
              <a:rPr lang="en-US" dirty="0" smtClean="0"/>
              <a:t>Extend </a:t>
            </a:r>
            <a:r>
              <a:rPr lang="en-US" dirty="0" smtClean="0"/>
              <a:t>to “multi-agent” </a:t>
            </a:r>
            <a:r>
              <a:rPr lang="en-US" dirty="0" smtClean="0"/>
              <a:t>logics</a:t>
            </a:r>
            <a:endParaRPr lang="en-US" dirty="0" smtClean="0"/>
          </a:p>
          <a:p>
            <a:r>
              <a:rPr lang="en-US" dirty="0" smtClean="0"/>
              <a:t>Efficiency: reduc</a:t>
            </a:r>
            <a:r>
              <a:rPr lang="en-US" dirty="0" smtClean="0"/>
              <a:t>e to safety </a:t>
            </a:r>
            <a:r>
              <a:rPr lang="en-US" dirty="0" smtClean="0"/>
              <a:t>games and use BDDs</a:t>
            </a:r>
          </a:p>
        </p:txBody>
      </p:sp>
    </p:spTree>
    <p:extLst>
      <p:ext uri="{BB962C8B-B14F-4D97-AF65-F5344CB8AC3E}">
        <p14:creationId xmlns:p14="http://schemas.microsoft.com/office/powerpoint/2010/main" val="1735209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LTL  </a:t>
            </a:r>
            <a:r>
              <a:rPr lang="en-US" dirty="0" smtClean="0"/>
              <a:t>synthesis  </a:t>
            </a:r>
            <a:r>
              <a:rPr lang="en-US" dirty="0" smtClean="0"/>
              <a:t>problem 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76200" y="2057400"/>
                <a:ext cx="8686800" cy="502920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</a:t>
                </a:r>
                <a:r>
                  <a:rPr lang="en-US" u="sng" dirty="0" smtClean="0"/>
                  <a:t>Given</a:t>
                </a:r>
                <a:r>
                  <a:rPr lang="en-US" dirty="0" smtClean="0"/>
                  <a:t>: LTL formula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𝜑</m:t>
                    </m:r>
                  </m:oMath>
                </a14:m>
                <a:r>
                  <a:rPr lang="en-US" dirty="0" smtClean="0"/>
                  <a:t>, </a:t>
                </a:r>
                <a:r>
                  <a:rPr lang="en-US" dirty="0" smtClean="0"/>
                  <a:t>system inputs </a:t>
                </a:r>
                <a:r>
                  <a:rPr lang="en-US" dirty="0" smtClean="0"/>
                  <a:t>and </a:t>
                </a:r>
                <a:r>
                  <a:rPr lang="en-US" dirty="0" smtClean="0"/>
                  <a:t>outputs</a:t>
                </a:r>
              </a:p>
              <a:p>
                <a:pPr marL="0" indent="0">
                  <a:buNone/>
                </a:pPr>
                <a:r>
                  <a:rPr lang="en-US" u="sng" dirty="0" smtClean="0"/>
                  <a:t>Return</a:t>
                </a:r>
                <a:r>
                  <a:rPr lang="en-US" dirty="0" smtClean="0"/>
                  <a:t>: system that satisfies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𝜑</m:t>
                    </m:r>
                  </m:oMath>
                </a14:m>
                <a:r>
                  <a:rPr lang="en-US" dirty="0" smtClean="0"/>
                  <a:t>, </a:t>
                </a:r>
                <a:r>
                  <a:rPr lang="en-US" dirty="0" smtClean="0"/>
                  <a:t>else </a:t>
                </a:r>
                <a:r>
                  <a:rPr lang="en-US" dirty="0" smtClean="0"/>
                  <a:t>“unrealizable” 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6200" y="2057400"/>
                <a:ext cx="8686800" cy="5029200"/>
              </a:xfrm>
              <a:blipFill rotWithShape="1">
                <a:blip r:embed="rId2"/>
                <a:stretch>
                  <a:fillRect l="-1825" t="-1455" r="-4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4538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Rectangle 53"/>
          <p:cNvSpPr/>
          <p:nvPr/>
        </p:nvSpPr>
        <p:spPr>
          <a:xfrm>
            <a:off x="3708748" y="3048000"/>
            <a:ext cx="1752600" cy="914400"/>
          </a:xfrm>
          <a:prstGeom prst="rect">
            <a:avLst/>
          </a:prstGeom>
          <a:solidFill>
            <a:srgbClr val="00CC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" tIns="9144" rIns="9144" bIns="914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 smtClean="0">
              <a:solidFill>
                <a:schemeClr val="tx1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 rot="21271508">
            <a:off x="5464649" y="3065634"/>
            <a:ext cx="358784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b="1" dirty="0" smtClean="0">
                <a:solidFill>
                  <a:srgbClr val="00AC00"/>
                </a:solidFill>
                <a:latin typeface="Segoe Print" panose="02000600000000000000" pitchFamily="2" charset="0"/>
              </a:rPr>
              <a:t>bounded synthesizer</a:t>
            </a:r>
            <a:endParaRPr lang="en-US" sz="2600" b="1" dirty="0">
              <a:solidFill>
                <a:srgbClr val="00AC00"/>
              </a:solidFill>
              <a:latin typeface="Segoe Print" panose="02000600000000000000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Bounded Approach to LTL Synthesis [SF]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705860" y="3048000"/>
            <a:ext cx="1752600" cy="914400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" tIns="9144" rIns="9144" bIns="914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search a system of size k</a:t>
            </a:r>
            <a:endParaRPr lang="en-US" sz="2000" dirty="0" smtClean="0">
              <a:solidFill>
                <a:schemeClr val="tx1"/>
              </a:solidFill>
            </a:endParaRPr>
          </a:p>
        </p:txBody>
      </p:sp>
      <p:cxnSp>
        <p:nvCxnSpPr>
          <p:cNvPr id="7" name="Straight Arrow Connector 6"/>
          <p:cNvCxnSpPr>
            <a:stCxn id="5" idx="2"/>
            <a:endCxn id="18" idx="0"/>
          </p:cNvCxnSpPr>
          <p:nvPr/>
        </p:nvCxnSpPr>
        <p:spPr>
          <a:xfrm>
            <a:off x="4582160" y="3962400"/>
            <a:ext cx="1742440" cy="1524000"/>
          </a:xfrm>
          <a:prstGeom prst="straightConnector1">
            <a:avLst/>
          </a:prstGeom>
          <a:ln w="25400">
            <a:solidFill>
              <a:schemeClr val="tx1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5" idx="2"/>
            <a:endCxn id="28" idx="3"/>
          </p:cNvCxnSpPr>
          <p:nvPr/>
        </p:nvCxnSpPr>
        <p:spPr>
          <a:xfrm flipH="1">
            <a:off x="3276600" y="3962400"/>
            <a:ext cx="1305560" cy="1333500"/>
          </a:xfrm>
          <a:prstGeom prst="straightConnector1">
            <a:avLst/>
          </a:prstGeom>
          <a:ln w="25400">
            <a:solidFill>
              <a:schemeClr val="tx1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282162" y="4343400"/>
            <a:ext cx="737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found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895600" y="4343400"/>
            <a:ext cx="11111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not found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4057650" y="2057400"/>
            <a:ext cx="1028700" cy="533400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" tIns="9144" rIns="9144" bIns="914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k = 1</a:t>
            </a:r>
            <a:endParaRPr lang="en-US" sz="2000" dirty="0" smtClean="0">
              <a:solidFill>
                <a:schemeClr val="tx1"/>
              </a:solidFill>
            </a:endParaRPr>
          </a:p>
        </p:txBody>
      </p:sp>
      <p:sp>
        <p:nvSpPr>
          <p:cNvPr id="18" name="Folded Corner 17"/>
          <p:cNvSpPr/>
          <p:nvPr/>
        </p:nvSpPr>
        <p:spPr>
          <a:xfrm>
            <a:off x="5791200" y="5486400"/>
            <a:ext cx="1066800" cy="685800"/>
          </a:xfrm>
          <a:prstGeom prst="foldedCorner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" tIns="9144" rIns="9144" bIns="914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system</a:t>
            </a:r>
            <a:endParaRPr lang="en-US" sz="2000" dirty="0" smtClean="0">
              <a:solidFill>
                <a:schemeClr val="tx1"/>
              </a:solidFill>
            </a:endParaRPr>
          </a:p>
        </p:txBody>
      </p:sp>
      <p:cxnSp>
        <p:nvCxnSpPr>
          <p:cNvPr id="25" name="Straight Arrow Connector 24"/>
          <p:cNvCxnSpPr>
            <a:stCxn id="12" idx="2"/>
            <a:endCxn id="5" idx="0"/>
          </p:cNvCxnSpPr>
          <p:nvPr/>
        </p:nvCxnSpPr>
        <p:spPr>
          <a:xfrm>
            <a:off x="4572000" y="2590800"/>
            <a:ext cx="10160" cy="457200"/>
          </a:xfrm>
          <a:prstGeom prst="straightConnector1">
            <a:avLst/>
          </a:prstGeom>
          <a:ln w="25400">
            <a:solidFill>
              <a:schemeClr val="tx1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2057400" y="4953000"/>
            <a:ext cx="1219200" cy="685800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" tIns="9144" rIns="9144" bIns="914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is limit on k</a:t>
            </a:r>
          </a:p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reached?</a:t>
            </a:r>
            <a:endParaRPr lang="en-US" sz="2000" dirty="0" smtClean="0">
              <a:solidFill>
                <a:schemeClr val="tx1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524000" y="5257800"/>
            <a:ext cx="486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</a:t>
            </a:r>
            <a:endParaRPr lang="en-US" dirty="0"/>
          </a:p>
        </p:txBody>
      </p:sp>
      <p:sp>
        <p:nvSpPr>
          <p:cNvPr id="36" name="Folded Corner 35"/>
          <p:cNvSpPr/>
          <p:nvPr/>
        </p:nvSpPr>
        <p:spPr>
          <a:xfrm>
            <a:off x="1981200" y="6096000"/>
            <a:ext cx="1371600" cy="533400"/>
          </a:xfrm>
          <a:prstGeom prst="foldedCorner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" tIns="9144" rIns="9144" bIns="914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unrealizable</a:t>
            </a:r>
            <a:endParaRPr lang="en-US" sz="2000" dirty="0" smtClean="0">
              <a:solidFill>
                <a:schemeClr val="tx1"/>
              </a:solidFill>
            </a:endParaRPr>
          </a:p>
        </p:txBody>
      </p:sp>
      <p:cxnSp>
        <p:nvCxnSpPr>
          <p:cNvPr id="38" name="Straight Arrow Connector 37"/>
          <p:cNvCxnSpPr>
            <a:stCxn id="28" idx="2"/>
            <a:endCxn id="36" idx="0"/>
          </p:cNvCxnSpPr>
          <p:nvPr/>
        </p:nvCxnSpPr>
        <p:spPr>
          <a:xfrm>
            <a:off x="2667000" y="5638800"/>
            <a:ext cx="0" cy="457200"/>
          </a:xfrm>
          <a:prstGeom prst="straightConnector1">
            <a:avLst/>
          </a:prstGeom>
          <a:ln w="25400">
            <a:solidFill>
              <a:schemeClr val="tx1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2743200" y="5715000"/>
            <a:ext cx="5126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YES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1" name="Folded Corner 40"/>
              <p:cNvSpPr/>
              <p:nvPr/>
            </p:nvSpPr>
            <p:spPr>
              <a:xfrm>
                <a:off x="3886200" y="838200"/>
                <a:ext cx="1371600" cy="762000"/>
              </a:xfrm>
              <a:prstGeom prst="foldedCorner">
                <a:avLst/>
              </a:prstGeom>
              <a:noFill/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" tIns="9144" rIns="9144" bIns="9144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2000" dirty="0" smtClean="0">
                    <a:solidFill>
                      <a:schemeClr val="tx1"/>
                    </a:solidFill>
                  </a:rPr>
                  <a:t>LTL formula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𝜑</m:t>
                      </m:r>
                    </m:oMath>
                  </m:oMathPara>
                </a14:m>
                <a:endParaRPr lang="en-US" sz="2000" dirty="0" smtClean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41" name="Folded Corner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838200"/>
                <a:ext cx="1371600" cy="762000"/>
              </a:xfrm>
              <a:prstGeom prst="foldedCorner">
                <a:avLst/>
              </a:prstGeom>
              <a:blipFill rotWithShape="1">
                <a:blip r:embed="rId3"/>
                <a:stretch>
                  <a:fillRect l="-4367" t="-6977" r="-3930"/>
                </a:stretch>
              </a:blip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3" name="Straight Arrow Connector 42"/>
          <p:cNvCxnSpPr>
            <a:stCxn id="41" idx="2"/>
            <a:endCxn id="12" idx="0"/>
          </p:cNvCxnSpPr>
          <p:nvPr/>
        </p:nvCxnSpPr>
        <p:spPr>
          <a:xfrm>
            <a:off x="4572000" y="1600200"/>
            <a:ext cx="0" cy="457200"/>
          </a:xfrm>
          <a:prstGeom prst="straightConnector1">
            <a:avLst/>
          </a:prstGeom>
          <a:ln w="25400">
            <a:solidFill>
              <a:schemeClr val="tx1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914400" y="4038600"/>
            <a:ext cx="1219200" cy="533400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" tIns="9144" rIns="9144" bIns="914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increase k</a:t>
            </a:r>
            <a:endParaRPr lang="en-US" sz="2000" dirty="0" smtClean="0">
              <a:solidFill>
                <a:schemeClr val="tx1"/>
              </a:solidFill>
            </a:endParaRPr>
          </a:p>
        </p:txBody>
      </p:sp>
      <p:cxnSp>
        <p:nvCxnSpPr>
          <p:cNvPr id="46" name="Elbow Connector 45"/>
          <p:cNvCxnSpPr>
            <a:stCxn id="28" idx="1"/>
            <a:endCxn id="44" idx="2"/>
          </p:cNvCxnSpPr>
          <p:nvPr/>
        </p:nvCxnSpPr>
        <p:spPr>
          <a:xfrm rot="10800000">
            <a:off x="1524000" y="4572000"/>
            <a:ext cx="533400" cy="723900"/>
          </a:xfrm>
          <a:prstGeom prst="bentConnector2">
            <a:avLst/>
          </a:prstGeom>
          <a:ln w="25400">
            <a:solidFill>
              <a:schemeClr val="tx1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Elbow Connector 47"/>
          <p:cNvCxnSpPr>
            <a:stCxn id="44" idx="0"/>
            <a:endCxn id="5" idx="1"/>
          </p:cNvCxnSpPr>
          <p:nvPr/>
        </p:nvCxnSpPr>
        <p:spPr>
          <a:xfrm rot="5400000" flipH="1" flipV="1">
            <a:off x="2348230" y="2680970"/>
            <a:ext cx="533400" cy="2181860"/>
          </a:xfrm>
          <a:prstGeom prst="bentConnector2">
            <a:avLst/>
          </a:prstGeom>
          <a:ln w="25400">
            <a:solidFill>
              <a:schemeClr val="tx1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3100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52" grpId="0"/>
      <p:bldP spid="52" grpId="1"/>
      <p:bldP spid="5" grpId="0" animBg="1"/>
      <p:bldP spid="10" grpId="0"/>
      <p:bldP spid="11" grpId="0"/>
      <p:bldP spid="12" grpId="0" animBg="1"/>
      <p:bldP spid="18" grpId="0" animBg="1"/>
      <p:bldP spid="28" grpId="0" animBg="1"/>
      <p:bldP spid="35" grpId="0"/>
      <p:bldP spid="36" grpId="0" animBg="1"/>
      <p:bldP spid="39" grpId="0"/>
      <p:bldP spid="41" grpId="0" animBg="1"/>
      <p:bldP spid="4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SMT-based bounded synthesizer [SF]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2746349" y="3014384"/>
                <a:ext cx="3651321" cy="531749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∃</m:t>
                    </m:r>
                    <m:r>
                      <a:rPr lang="en-US" sz="2400" b="0" i="1" smtClean="0">
                        <a:latin typeface="Cambria Math"/>
                      </a:rPr>
                      <m:t>𝜏</m:t>
                    </m:r>
                    <m:r>
                      <a:rPr lang="en-US" sz="2400" b="0" i="1" smtClean="0">
                        <a:latin typeface="Cambria Math"/>
                      </a:rPr>
                      <m:t>∃</m:t>
                    </m:r>
                    <m:r>
                      <a:rPr lang="en-US" sz="2400" b="0" i="1" smtClean="0">
                        <a:latin typeface="Cambria Math"/>
                      </a:rPr>
                      <m:t>𝑜𝑢𝑡</m:t>
                    </m:r>
                    <m:r>
                      <a:rPr lang="en-US" sz="2400" b="0" i="1" smtClean="0">
                        <a:latin typeface="Cambria Math"/>
                      </a:rPr>
                      <m:t>:</m:t>
                    </m:r>
                    <m:sSub>
                      <m:sSub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/>
                          </a:rPr>
                          <m:t>Φ</m:t>
                        </m:r>
                      </m:e>
                      <m:sub>
                        <m:r>
                          <a:rPr lang="en-US" sz="2400" i="1">
                            <a:latin typeface="Cambria Math"/>
                          </a:rPr>
                          <m:t>(</m:t>
                        </m:r>
                        <m:r>
                          <a:rPr lang="en-US" sz="2400" i="1">
                            <a:latin typeface="Cambria Math"/>
                          </a:rPr>
                          <m:t>𝜏</m:t>
                        </m:r>
                        <m:r>
                          <a:rPr lang="en-US" sz="2400" i="1">
                            <a:latin typeface="Cambria Math"/>
                          </a:rPr>
                          <m:t>,</m:t>
                        </m:r>
                        <m:r>
                          <a:rPr lang="en-US" sz="2400" i="1">
                            <a:latin typeface="Cambria Math"/>
                          </a:rPr>
                          <m:t>𝑜𝑢𝑡</m:t>
                        </m:r>
                        <m:r>
                          <a:rPr lang="en-US" sz="2400" i="1">
                            <a:latin typeface="Cambria Math"/>
                          </a:rPr>
                          <m:t>)⊨</m:t>
                        </m:r>
                        <m:r>
                          <a:rPr lang="en-US" sz="2400" b="1">
                            <a:latin typeface="Cambria Math"/>
                          </a:rPr>
                          <m:t>𝐀</m:t>
                        </m:r>
                        <m:r>
                          <a:rPr lang="en-US" sz="2400" i="1">
                            <a:latin typeface="Cambria Math"/>
                          </a:rPr>
                          <m:t>(</m:t>
                        </m:r>
                        <m:r>
                          <a:rPr lang="en-US" sz="2400" i="1">
                            <a:latin typeface="Cambria Math"/>
                          </a:rPr>
                          <m:t>𝑈𝐶</m:t>
                        </m:r>
                        <m:sSub>
                          <m:sSub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/>
                              </a:rPr>
                              <m:t>𝑊</m:t>
                            </m:r>
                          </m:e>
                          <m:sub>
                            <m:r>
                              <a:rPr lang="en-US" sz="2400" i="1">
                                <a:latin typeface="Cambria Math"/>
                              </a:rPr>
                              <m:t>𝜑</m:t>
                            </m:r>
                          </m:sub>
                        </m:sSub>
                        <m:r>
                          <a:rPr lang="en-US" sz="2400" i="1">
                            <a:latin typeface="Cambria Math"/>
                          </a:rPr>
                          <m:t>)</m:t>
                        </m:r>
                      </m:sub>
                    </m:sSub>
                  </m:oMath>
                </a14:m>
                <a:r>
                  <a:rPr lang="en-US" sz="2400" dirty="0" smtClean="0"/>
                  <a:t> ?</a:t>
                </a:r>
                <a:endParaRPr lang="en-US" sz="2400" dirty="0" smtClean="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6349" y="3014384"/>
                <a:ext cx="3651321" cy="531749"/>
              </a:xfrm>
              <a:prstGeom prst="rect">
                <a:avLst/>
              </a:prstGeom>
              <a:blipFill rotWithShape="1">
                <a:blip r:embed="rId3"/>
                <a:stretch>
                  <a:fillRect t="-5376" r="-1658" b="-8602"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Folded Corner 19"/>
              <p:cNvSpPr/>
              <p:nvPr/>
            </p:nvSpPr>
            <p:spPr>
              <a:xfrm>
                <a:off x="2057400" y="1109384"/>
                <a:ext cx="1905000" cy="533400"/>
              </a:xfrm>
              <a:prstGeom prst="foldedCorner">
                <a:avLst/>
              </a:prstGeom>
              <a:noFill/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" tIns="9144" rIns="9144" bIns="9144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2400" dirty="0" smtClean="0">
                    <a:solidFill>
                      <a:schemeClr val="tx1"/>
                    </a:solidFill>
                  </a:rPr>
                  <a:t>LTL formula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/>
                      </a:rPr>
                      <m:t>𝜑</m:t>
                    </m:r>
                  </m:oMath>
                </a14:m>
                <a:endParaRPr lang="en-US" sz="2400" dirty="0" err="1" smtClean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20" name="Folded Corner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7400" y="1109384"/>
                <a:ext cx="1905000" cy="533400"/>
              </a:xfrm>
              <a:prstGeom prst="foldedCorner">
                <a:avLst/>
              </a:prstGeom>
              <a:blipFill rotWithShape="1">
                <a:blip r:embed="rId4"/>
                <a:stretch>
                  <a:fillRect l="-4114" t="-7692" b="-8791"/>
                </a:stretch>
              </a:blip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Folded Corner 20"/>
          <p:cNvSpPr/>
          <p:nvPr/>
        </p:nvSpPr>
        <p:spPr>
          <a:xfrm>
            <a:off x="5105400" y="1109384"/>
            <a:ext cx="2209800" cy="871816"/>
          </a:xfrm>
          <a:prstGeom prst="foldedCorner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" tIns="9144" rIns="9144" bIns="914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system size </a:t>
            </a:r>
            <a:r>
              <a:rPr lang="en-US" sz="2400" i="1" dirty="0" smtClean="0">
                <a:solidFill>
                  <a:schemeClr val="tx1"/>
                </a:solidFill>
              </a:rPr>
              <a:t>k</a:t>
            </a:r>
            <a:endParaRPr lang="en-US" sz="2400" i="1" dirty="0" smtClean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2" name="Folded Corner 21"/>
              <p:cNvSpPr/>
              <p:nvPr/>
            </p:nvSpPr>
            <p:spPr>
              <a:xfrm>
                <a:off x="2438400" y="2057400"/>
                <a:ext cx="1143000" cy="457200"/>
              </a:xfrm>
              <a:prstGeom prst="foldedCorner">
                <a:avLst/>
              </a:prstGeom>
              <a:noFill/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" tIns="9144" rIns="9144" bIns="9144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dirty="0" smtClean="0">
                          <a:solidFill>
                            <a:schemeClr val="tx1"/>
                          </a:solidFill>
                          <a:latin typeface="Cambria Math"/>
                        </a:rPr>
                        <m:t>𝑈𝐶</m:t>
                      </m:r>
                      <m:sSub>
                        <m:sSubPr>
                          <m:ctrlPr>
                            <a:rPr lang="en-US" sz="2400" b="0" i="1" dirty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dirty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𝑊</m:t>
                          </m:r>
                        </m:e>
                        <m:sub>
                          <m:r>
                            <a:rPr lang="en-US" sz="2400" i="1" dirty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𝜑</m:t>
                          </m:r>
                        </m:sub>
                      </m:sSub>
                    </m:oMath>
                  </m:oMathPara>
                </a14:m>
                <a:endParaRPr lang="en-US" sz="2400" dirty="0" smtClean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22" name="Folded Corner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2057400"/>
                <a:ext cx="1143000" cy="457200"/>
              </a:xfrm>
              <a:prstGeom prst="foldedCorner">
                <a:avLst/>
              </a:prstGeom>
              <a:blipFill rotWithShape="1">
                <a:blip r:embed="rId5"/>
                <a:stretch>
                  <a:fillRect b="-1266"/>
                </a:stretch>
              </a:blip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Folded Corner 24"/>
          <p:cNvSpPr/>
          <p:nvPr/>
        </p:nvSpPr>
        <p:spPr>
          <a:xfrm>
            <a:off x="6324600" y="5029200"/>
            <a:ext cx="1295400" cy="762000"/>
          </a:xfrm>
          <a:prstGeom prst="foldedCorner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" tIns="9144" rIns="9144" bIns="914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system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of size k</a:t>
            </a:r>
            <a:endParaRPr lang="en-US" sz="2400" dirty="0" smtClean="0">
              <a:solidFill>
                <a:schemeClr val="tx1"/>
              </a:solidFill>
            </a:endParaRPr>
          </a:p>
        </p:txBody>
      </p:sp>
      <p:sp>
        <p:nvSpPr>
          <p:cNvPr id="26" name="Folded Corner 25"/>
          <p:cNvSpPr/>
          <p:nvPr/>
        </p:nvSpPr>
        <p:spPr>
          <a:xfrm>
            <a:off x="1295400" y="5105400"/>
            <a:ext cx="2514600" cy="609600"/>
          </a:xfrm>
          <a:prstGeom prst="foldedCorner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" tIns="9144" rIns="9144" bIns="914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unrealizable for k</a:t>
            </a:r>
            <a:endParaRPr lang="en-US" sz="2400" dirty="0" smtClean="0">
              <a:solidFill>
                <a:schemeClr val="tx1"/>
              </a:solidFill>
            </a:endParaRPr>
          </a:p>
        </p:txBody>
      </p:sp>
      <p:cxnSp>
        <p:nvCxnSpPr>
          <p:cNvPr id="28" name="Straight Arrow Connector 27"/>
          <p:cNvCxnSpPr>
            <a:stCxn id="20" idx="2"/>
            <a:endCxn id="22" idx="0"/>
          </p:cNvCxnSpPr>
          <p:nvPr/>
        </p:nvCxnSpPr>
        <p:spPr>
          <a:xfrm>
            <a:off x="3009900" y="1642784"/>
            <a:ext cx="0" cy="414616"/>
          </a:xfrm>
          <a:prstGeom prst="straightConnector1">
            <a:avLst/>
          </a:prstGeom>
          <a:ln w="25400">
            <a:solidFill>
              <a:schemeClr val="tx1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22" idx="2"/>
            <a:endCxn id="9" idx="0"/>
          </p:cNvCxnSpPr>
          <p:nvPr/>
        </p:nvCxnSpPr>
        <p:spPr>
          <a:xfrm>
            <a:off x="3009900" y="2514600"/>
            <a:ext cx="1562110" cy="499784"/>
          </a:xfrm>
          <a:prstGeom prst="straightConnector1">
            <a:avLst/>
          </a:prstGeom>
          <a:ln w="25400">
            <a:solidFill>
              <a:schemeClr val="tx1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21" idx="2"/>
            <a:endCxn id="9" idx="0"/>
          </p:cNvCxnSpPr>
          <p:nvPr/>
        </p:nvCxnSpPr>
        <p:spPr>
          <a:xfrm flipH="1">
            <a:off x="4572010" y="1981200"/>
            <a:ext cx="1638290" cy="1033184"/>
          </a:xfrm>
          <a:prstGeom prst="straightConnector1">
            <a:avLst/>
          </a:prstGeom>
          <a:ln w="25400">
            <a:solidFill>
              <a:schemeClr val="tx1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9" idx="2"/>
            <a:endCxn id="26" idx="0"/>
          </p:cNvCxnSpPr>
          <p:nvPr/>
        </p:nvCxnSpPr>
        <p:spPr>
          <a:xfrm flipH="1">
            <a:off x="2552700" y="3546133"/>
            <a:ext cx="2019310" cy="1559267"/>
          </a:xfrm>
          <a:prstGeom prst="straightConnector1">
            <a:avLst/>
          </a:prstGeom>
          <a:ln w="25400">
            <a:solidFill>
              <a:schemeClr val="tx1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9" idx="2"/>
            <a:endCxn id="25" idx="0"/>
          </p:cNvCxnSpPr>
          <p:nvPr/>
        </p:nvCxnSpPr>
        <p:spPr>
          <a:xfrm>
            <a:off x="4572010" y="3546133"/>
            <a:ext cx="2400290" cy="1483067"/>
          </a:xfrm>
          <a:prstGeom prst="straightConnector1">
            <a:avLst/>
          </a:prstGeom>
          <a:ln w="25400">
            <a:solidFill>
              <a:schemeClr val="tx1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2306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0" grpId="0" animBg="1"/>
      <p:bldP spid="21" grpId="0" animBg="1"/>
      <p:bldP spid="22" grpId="0" animBg="1"/>
      <p:bldP spid="25" grpId="0" animBg="1"/>
      <p:bldP spid="2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results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52400" y="990600"/>
                <a:ext cx="8839200" cy="55626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Known encodings: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/>
                          </a:rPr>
                          <m:t>𝑠𝑦𝑠𝑡𝑒𝑚</m:t>
                        </m:r>
                      </m:e>
                      <m:sub>
                        <m:r>
                          <a:rPr lang="en-US" i="1" dirty="0">
                            <a:latin typeface="Cambria Math"/>
                          </a:rPr>
                          <m:t>𝑘</m:t>
                        </m:r>
                      </m:sub>
                    </m:sSub>
                    <m:r>
                      <a:rPr lang="en-US" i="1" dirty="0" smtClean="0">
                        <a:latin typeface="Cambria Math"/>
                      </a:rPr>
                      <m:t> ⊨</m:t>
                    </m:r>
                    <m:r>
                      <a:rPr lang="en-US" b="1" dirty="0">
                        <a:latin typeface="Cambria Math"/>
                      </a:rPr>
                      <m:t>𝐀</m:t>
                    </m:r>
                    <m:r>
                      <a:rPr lang="en-US" b="1" i="0" dirty="0" smtClean="0">
                        <a:latin typeface="Cambria Math"/>
                      </a:rPr>
                      <m:t>/</m:t>
                    </m:r>
                    <m:r>
                      <a:rPr lang="en-US" b="1" i="0" dirty="0" smtClean="0">
                        <a:latin typeface="Cambria Math"/>
                      </a:rPr>
                      <m:t>𝐄</m:t>
                    </m:r>
                    <m:r>
                      <a:rPr lang="en-US" i="1" dirty="0" smtClean="0">
                        <a:latin typeface="Cambria Math"/>
                      </a:rPr>
                      <m:t>(</m:t>
                    </m:r>
                    <m:r>
                      <a:rPr lang="en-US" b="0" i="1" dirty="0" smtClean="0">
                        <a:latin typeface="Cambria Math"/>
                      </a:rPr>
                      <m:t>𝐶𝑜𝐵𝑢𝑐h𝑖</m:t>
                    </m:r>
                    <m:r>
                      <a:rPr lang="en-US" b="0" i="1" dirty="0" smtClean="0">
                        <a:latin typeface="Cambria Math"/>
                      </a:rPr>
                      <m:t>/</m:t>
                    </m:r>
                    <m:r>
                      <a:rPr lang="en-US" b="0" i="1" dirty="0" smtClean="0">
                        <a:latin typeface="Cambria Math"/>
                      </a:rPr>
                      <m:t>𝐵𝑢𝑐h𝑖</m:t>
                    </m:r>
                    <m:r>
                      <a:rPr lang="en-US" i="1" dirty="0">
                        <a:latin typeface="Cambria Math"/>
                      </a:rPr>
                      <m:t>)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New encodings:</a:t>
                </a:r>
                <a:endParaRPr lang="en-US" dirty="0"/>
              </a:p>
              <a:p>
                <a:pPr/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/>
                          </a:rPr>
                          <m:t>𝑠𝑦𝑠𝑡𝑒𝑚</m:t>
                        </m:r>
                      </m:e>
                      <m:sub>
                        <m:r>
                          <a:rPr lang="en-US" i="1" dirty="0">
                            <a:latin typeface="Cambria Math"/>
                          </a:rPr>
                          <m:t>𝑘</m:t>
                        </m:r>
                      </m:sub>
                    </m:sSub>
                    <m:r>
                      <a:rPr lang="en-US" i="1" dirty="0">
                        <a:latin typeface="Cambria Math"/>
                      </a:rPr>
                      <m:t> ⊨</m:t>
                    </m:r>
                    <m:r>
                      <a:rPr lang="en-US" b="1" dirty="0">
                        <a:latin typeface="Cambria Math"/>
                      </a:rPr>
                      <m:t>𝐀</m:t>
                    </m:r>
                    <m:r>
                      <a:rPr lang="en-US" b="1" i="0" dirty="0" smtClean="0">
                        <a:latin typeface="Cambria Math"/>
                      </a:rPr>
                      <m:t>/</m:t>
                    </m:r>
                    <m:r>
                      <a:rPr lang="en-US" b="1" i="0" dirty="0" smtClean="0">
                        <a:latin typeface="Cambria Math"/>
                      </a:rPr>
                      <m:t>𝐄</m:t>
                    </m:r>
                    <m:d>
                      <m:dPr>
                        <m:ctrlPr>
                          <a:rPr lang="en-US" i="1" dirty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dirty="0" smtClean="0">
                            <a:latin typeface="Cambria Math"/>
                          </a:rPr>
                          <m:t>𝑆𝑡𝑟𝑒𝑒𝑡𝑡</m:t>
                        </m:r>
                        <m:r>
                          <a:rPr lang="en-US" b="0" i="1" dirty="0" smtClean="0">
                            <a:latin typeface="Cambria Math"/>
                          </a:rPr>
                          <m:t>/</m:t>
                        </m:r>
                        <m:r>
                          <a:rPr lang="en-US" b="0" i="1" dirty="0" smtClean="0">
                            <a:latin typeface="Cambria Math"/>
                          </a:rPr>
                          <m:t>𝑅𝑎𝑏𝑖𝑛</m:t>
                        </m:r>
                      </m:e>
                    </m:d>
                  </m:oMath>
                </a14:m>
                <a:endParaRPr lang="en-US" dirty="0"/>
              </a:p>
              <a:p>
                <a:pPr/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/>
                          </a:rPr>
                          <m:t>𝑠𝑦𝑠𝑡𝑒𝑚</m:t>
                        </m:r>
                      </m:e>
                      <m:sub>
                        <m:r>
                          <a:rPr lang="en-US" i="1" dirty="0">
                            <a:latin typeface="Cambria Math"/>
                          </a:rPr>
                          <m:t>𝑘</m:t>
                        </m:r>
                      </m:sub>
                    </m:sSub>
                    <m:r>
                      <a:rPr lang="en-US" i="1" dirty="0">
                        <a:latin typeface="Cambria Math"/>
                      </a:rPr>
                      <m:t> ⊨</m:t>
                    </m:r>
                    <m:r>
                      <a:rPr lang="en-US" i="1" dirty="0" smtClean="0">
                        <a:latin typeface="Cambria Math"/>
                      </a:rPr>
                      <m:t>𝐶</m:t>
                    </m:r>
                    <m:r>
                      <a:rPr lang="en-US" b="0" i="1" dirty="0" smtClean="0">
                        <a:latin typeface="Cambria Math"/>
                      </a:rPr>
                      <m:t>𝑇</m:t>
                    </m:r>
                    <m:sSup>
                      <m:sSupPr>
                        <m:ctrlPr>
                          <a:rPr lang="en-US" b="0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/>
                          </a:rPr>
                          <m:t>𝐿</m:t>
                        </m:r>
                      </m:e>
                      <m:sup>
                        <m:r>
                          <a:rPr lang="en-US" i="1" dirty="0">
                            <a:latin typeface="Cambria Math"/>
                          </a:rPr>
                          <m:t>∗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 algn="ctr">
                  <a:buNone/>
                </a:pPr>
                <a:r>
                  <a:rPr lang="en-US" b="1" i="1" dirty="0" smtClean="0"/>
                  <a:t>First bounded synthesizer for (conjunctions of) Streett and Rabin automata, and branching logics.</a:t>
                </a:r>
                <a:endParaRPr lang="en-US" b="1" i="1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400" y="990600"/>
                <a:ext cx="8839200" cy="5562600"/>
              </a:xfrm>
              <a:blipFill rotWithShape="1">
                <a:blip r:embed="rId3"/>
                <a:stretch>
                  <a:fillRect l="-1724" t="-1425" r="-7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82091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Streett/Rabin and CTL*?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Streett/Rabin automata</a:t>
                </a:r>
              </a:p>
              <a:p>
                <a:pPr lvl="1"/>
                <a:r>
                  <a:rPr lang="en-US" dirty="0" smtClean="0"/>
                  <a:t>can be smaller than </a:t>
                </a:r>
                <a:r>
                  <a:rPr lang="en-US" dirty="0" err="1" smtClean="0"/>
                  <a:t>CoBuchi</a:t>
                </a:r>
                <a:r>
                  <a:rPr lang="en-US" dirty="0" smtClean="0"/>
                  <a:t>/Buchi</a:t>
                </a:r>
              </a:p>
              <a:p>
                <a:r>
                  <a:rPr lang="en-US" dirty="0" smtClean="0"/>
                  <a:t>CTL*</a:t>
                </a:r>
              </a:p>
              <a:p>
                <a:pPr lvl="1"/>
                <a:r>
                  <a:rPr lang="en-US" dirty="0" smtClean="0"/>
                  <a:t>can express “resettability” property </a:t>
                </a:r>
                <a14:m>
                  <m:oMath xmlns:m="http://schemas.openxmlformats.org/officeDocument/2006/math">
                    <m:r>
                      <a:rPr lang="en-US" b="1" i="0" dirty="0" smtClean="0">
                        <a:latin typeface="Cambria Math"/>
                      </a:rPr>
                      <m:t>𝐀</m:t>
                    </m:r>
                    <m:r>
                      <a:rPr lang="en-US" i="1" dirty="0" smtClean="0">
                        <a:latin typeface="Cambria Math"/>
                      </a:rPr>
                      <m:t>𝐺</m:t>
                    </m:r>
                    <m:r>
                      <a:rPr lang="en-US" b="1" i="0" dirty="0" smtClean="0">
                        <a:latin typeface="Cambria Math"/>
                      </a:rPr>
                      <m:t>𝐄</m:t>
                    </m:r>
                    <m:r>
                      <a:rPr lang="en-US" i="1" dirty="0" smtClean="0">
                        <a:latin typeface="Cambria Math"/>
                      </a:rPr>
                      <m:t>𝐹</m:t>
                    </m:r>
                    <m:r>
                      <a:rPr lang="en-US" i="1" dirty="0" smtClean="0">
                        <a:latin typeface="Cambria Math"/>
                      </a:rPr>
                      <m:t>(…)</m:t>
                    </m:r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can be used for vacuity checking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571" t="-15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04796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-76200" y="4114800"/>
            <a:ext cx="9525000" cy="1219200"/>
          </a:xfrm>
          <a:prstGeom prst="rect">
            <a:avLst/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" tIns="9144" rIns="9144" bIns="914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 err="1" smtClean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-76200" y="2383762"/>
            <a:ext cx="9525000" cy="533400"/>
          </a:xfrm>
          <a:prstGeom prst="rect">
            <a:avLst/>
          </a:prstGeom>
          <a:solidFill>
            <a:srgbClr val="2FC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" tIns="9144" rIns="9144" bIns="914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 err="1" smtClean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-76200" y="3526762"/>
            <a:ext cx="9525000" cy="588038"/>
          </a:xfrm>
          <a:prstGeom prst="rect">
            <a:avLst/>
          </a:pr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" tIns="9144" rIns="9144" bIns="914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 err="1" smtClean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-76200" y="2917162"/>
            <a:ext cx="9525000" cy="609600"/>
          </a:xfrm>
          <a:prstGeom prst="rect">
            <a:avLst/>
          </a:prstGeom>
          <a:solidFill>
            <a:srgbClr val="CC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" tIns="9144" rIns="9144" bIns="914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 err="1" smtClean="0">
              <a:solidFill>
                <a:schemeClr val="tx1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can focus on model checking </a:t>
            </a:r>
            <a:r>
              <a:rPr lang="en-US" b="0" strike="sngStrike" dirty="0"/>
              <a:t>synthesis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Content Placeholder 4"/>
              <p:cNvSpPr>
                <a:spLocks noGrp="1"/>
              </p:cNvSpPr>
              <p:nvPr>
                <p:ph idx="1"/>
              </p:nvPr>
            </p:nvSpPr>
            <p:spPr>
              <a:xfrm>
                <a:off x="1219200" y="2362200"/>
                <a:ext cx="8839200" cy="50292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3000" b="1" dirty="0" smtClean="0">
                    <a:latin typeface="CMU Typewriter Text" panose="02000309000000000000" pitchFamily="50" charset="0"/>
                    <a:ea typeface="CMU Typewriter Text" panose="02000309000000000000" pitchFamily="50" charset="0"/>
                    <a:cs typeface="CMU Typewriter Text" panose="02000309000000000000" pitchFamily="50" charset="0"/>
                  </a:rPr>
                  <a:t>(</a:t>
                </a:r>
                <a:r>
                  <a:rPr lang="en-US" sz="3000" b="1" dirty="0">
                    <a:latin typeface="CMU Typewriter Text" panose="02000309000000000000" pitchFamily="50" charset="0"/>
                    <a:ea typeface="CMU Typewriter Text" panose="02000309000000000000" pitchFamily="50" charset="0"/>
                    <a:cs typeface="CMU Typewriter Text" panose="02000309000000000000" pitchFamily="50" charset="0"/>
                  </a:rPr>
                  <a:t>declare-datatypes () </a:t>
                </a:r>
                <a:r>
                  <a:rPr lang="en-US" sz="3000" b="1" dirty="0" smtClean="0">
                    <a:latin typeface="CMU Typewriter Text" panose="02000309000000000000" pitchFamily="50" charset="0"/>
                    <a:ea typeface="CMU Typewriter Text" panose="02000309000000000000" pitchFamily="50" charset="0"/>
                    <a:cs typeface="CMU Typewriter Text" panose="02000309000000000000" pitchFamily="50" charset="0"/>
                  </a:rPr>
                  <a:t>((S s0 s1)))</a:t>
                </a:r>
              </a:p>
              <a:p>
                <a:pPr marL="0" indent="0">
                  <a:buNone/>
                </a:pPr>
                <a:r>
                  <a:rPr lang="en-US" sz="3000" b="1" dirty="0" smtClean="0">
                    <a:latin typeface="CMU Typewriter Text" panose="02000309000000000000" pitchFamily="50" charset="0"/>
                    <a:ea typeface="CMU Typewriter Text" panose="02000309000000000000" pitchFamily="50" charset="0"/>
                    <a:cs typeface="CMU Typewriter Text" panose="02000309000000000000" pitchFamily="50" charset="0"/>
                  </a:rPr>
                  <a:t>(</a:t>
                </a:r>
                <a:r>
                  <a:rPr lang="en-US" sz="3000" b="1" dirty="0">
                    <a:latin typeface="CMU Typewriter Text" panose="02000309000000000000" pitchFamily="50" charset="0"/>
                    <a:ea typeface="CMU Typewriter Text" panose="02000309000000000000" pitchFamily="50" charset="0"/>
                    <a:cs typeface="CMU Typewriter Text" panose="02000309000000000000" pitchFamily="50" charset="0"/>
                  </a:rPr>
                  <a:t>declare-fun </a:t>
                </a:r>
                <a:r>
                  <a:rPr lang="en-US" sz="3000" b="1" dirty="0" smtClean="0">
                    <a:latin typeface="CMU Typewriter Text" panose="02000309000000000000" pitchFamily="50" charset="0"/>
                    <a:ea typeface="CMU Typewriter Text" panose="02000309000000000000" pitchFamily="50" charset="0"/>
                    <a:cs typeface="CMU Typewriter Text" panose="02000309000000000000" pitchFamily="50" charset="0"/>
                  </a:rPr>
                  <a:t>tau (S Bool) S)</a:t>
                </a:r>
                <a:endParaRPr lang="en-US" sz="3000" b="1" dirty="0">
                  <a:latin typeface="CMU Typewriter Text" panose="02000309000000000000" pitchFamily="50" charset="0"/>
                  <a:ea typeface="CMU Typewriter Text" panose="02000309000000000000" pitchFamily="50" charset="0"/>
                  <a:cs typeface="CMU Typewriter Text" panose="02000309000000000000" pitchFamily="50" charset="0"/>
                </a:endParaRPr>
              </a:p>
              <a:p>
                <a:pPr marL="0" indent="0">
                  <a:buNone/>
                </a:pPr>
                <a:r>
                  <a:rPr lang="en-US" sz="3000" b="1" dirty="0">
                    <a:latin typeface="CMU Typewriter Text" panose="02000309000000000000" pitchFamily="50" charset="0"/>
                    <a:ea typeface="CMU Typewriter Text" panose="02000309000000000000" pitchFamily="50" charset="0"/>
                    <a:cs typeface="CMU Typewriter Text" panose="02000309000000000000" pitchFamily="50" charset="0"/>
                  </a:rPr>
                  <a:t>(declare-fun </a:t>
                </a:r>
                <a:r>
                  <a:rPr lang="en-US" sz="3000" b="1" dirty="0" smtClean="0">
                    <a:latin typeface="CMU Typewriter Text" panose="02000309000000000000" pitchFamily="50" charset="0"/>
                    <a:ea typeface="CMU Typewriter Text" panose="02000309000000000000" pitchFamily="50" charset="0"/>
                    <a:cs typeface="CMU Typewriter Text" panose="02000309000000000000" pitchFamily="50" charset="0"/>
                  </a:rPr>
                  <a:t>out (S) </a:t>
                </a:r>
                <a:r>
                  <a:rPr lang="en-US" sz="3000" b="1" dirty="0">
                    <a:latin typeface="CMU Typewriter Text" panose="02000309000000000000" pitchFamily="50" charset="0"/>
                    <a:ea typeface="CMU Typewriter Text" panose="02000309000000000000" pitchFamily="50" charset="0"/>
                    <a:cs typeface="CMU Typewriter Text" panose="02000309000000000000" pitchFamily="50" charset="0"/>
                  </a:rPr>
                  <a:t>Bool)</a:t>
                </a:r>
              </a:p>
              <a:p>
                <a:pPr marL="0" indent="0">
                  <a:buNone/>
                </a:pPr>
                <a:r>
                  <a:rPr lang="en-US" sz="3000" b="1" dirty="0" smtClean="0">
                    <a:latin typeface="CMU Typewriter Text" panose="02000309000000000000" pitchFamily="50" charset="0"/>
                    <a:ea typeface="CMU Typewriter Text" panose="02000309000000000000" pitchFamily="50" charset="0"/>
                    <a:cs typeface="CMU Typewriter Text" panose="02000309000000000000" pitchFamily="50" charset="0"/>
                  </a:rPr>
                  <a:t>; assertions to check</a:t>
                </a:r>
              </a:p>
              <a:p>
                <a:pPr marL="0" indent="0">
                  <a:buNone/>
                </a:pPr>
                <a:r>
                  <a:rPr lang="en-US" sz="3000" b="1" dirty="0">
                    <a:latin typeface="CMU Typewriter Text" panose="02000309000000000000" pitchFamily="50" charset="0"/>
                    <a:ea typeface="CMU Typewriter Text" panose="02000309000000000000" pitchFamily="50" charset="0"/>
                    <a:cs typeface="CMU Typewriter Text" panose="02000309000000000000" pitchFamily="50" charset="0"/>
                  </a:rPr>
                  <a:t>;</a:t>
                </a:r>
                <a:r>
                  <a:rPr lang="en-US" sz="3000" b="1" dirty="0" smtClean="0">
                    <a:latin typeface="CMU Typewriter Text" panose="02000309000000000000" pitchFamily="50" charset="0"/>
                    <a:ea typeface="CMU Typewriter Text" panose="02000309000000000000" pitchFamily="50" charset="0"/>
                    <a:cs typeface="CMU Typewriter Text" panose="02000309000000000000" pitchFamily="50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000" i="1">
                        <a:latin typeface="Cambria Math"/>
                      </a:rPr>
                      <m:t>(</m:t>
                    </m:r>
                    <m:r>
                      <a:rPr lang="en-US" sz="3000" i="1">
                        <a:latin typeface="Cambria Math"/>
                      </a:rPr>
                      <m:t>𝜏</m:t>
                    </m:r>
                    <m:r>
                      <a:rPr lang="en-US" sz="3000" i="1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US" sz="30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3000" b="0" i="1" smtClean="0">
                            <a:latin typeface="Cambria Math"/>
                          </a:rPr>
                          <m:t>𝑔</m:t>
                        </m:r>
                      </m:e>
                      <m:sub>
                        <m:r>
                          <a:rPr lang="en-US" sz="3000" b="0" i="1" smtClean="0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sz="3000" b="0" i="1" smtClean="0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US" sz="30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3000" b="0" i="1" smtClean="0">
                            <a:latin typeface="Cambria Math"/>
                          </a:rPr>
                          <m:t>𝑔</m:t>
                        </m:r>
                      </m:e>
                      <m:sub>
                        <m:r>
                          <a:rPr lang="en-US" sz="3000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3000" i="1">
                        <a:latin typeface="Cambria Math"/>
                      </a:rPr>
                      <m:t>)⊨</m:t>
                    </m:r>
                    <m:r>
                      <a:rPr lang="en-US" sz="3000" b="1">
                        <a:latin typeface="Cambria Math"/>
                      </a:rPr>
                      <m:t>𝐀</m:t>
                    </m:r>
                    <m:r>
                      <a:rPr lang="en-US" sz="3000" i="1">
                        <a:latin typeface="Cambria Math"/>
                      </a:rPr>
                      <m:t>(</m:t>
                    </m:r>
                    <m:r>
                      <a:rPr lang="en-US" sz="3000" i="1">
                        <a:latin typeface="Cambria Math"/>
                      </a:rPr>
                      <m:t>𝑈𝐶</m:t>
                    </m:r>
                    <m:sSub>
                      <m:sSubPr>
                        <m:ctrlPr>
                          <a:rPr lang="en-US" sz="30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3000" i="1">
                            <a:latin typeface="Cambria Math"/>
                          </a:rPr>
                          <m:t>𝑊</m:t>
                        </m:r>
                      </m:e>
                      <m:sub>
                        <m:r>
                          <a:rPr lang="en-US" sz="3000" i="1">
                            <a:latin typeface="Cambria Math"/>
                          </a:rPr>
                          <m:t>𝜑</m:t>
                        </m:r>
                      </m:sub>
                    </m:sSub>
                    <m:r>
                      <a:rPr lang="en-US" sz="3000" i="1">
                        <a:latin typeface="Cambria Math"/>
                      </a:rPr>
                      <m:t>)</m:t>
                    </m:r>
                  </m:oMath>
                </a14:m>
                <a:endParaRPr lang="en-US" sz="3000" b="1" dirty="0" smtClean="0">
                  <a:latin typeface="CMU Typewriter Text" panose="02000309000000000000" pitchFamily="50" charset="0"/>
                  <a:ea typeface="CMU Typewriter Text" panose="02000309000000000000" pitchFamily="50" charset="0"/>
                  <a:cs typeface="CMU Typewriter Text" panose="02000309000000000000" pitchFamily="50" charset="0"/>
                </a:endParaRPr>
              </a:p>
            </p:txBody>
          </p:sp>
        </mc:Choice>
        <mc:Fallback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19200" y="2362200"/>
                <a:ext cx="8839200" cy="5029200"/>
              </a:xfrm>
              <a:blipFill rotWithShape="1">
                <a:blip r:embed="rId3"/>
                <a:stretch>
                  <a:fillRect l="-1586" t="-16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1856703" y="1600200"/>
                <a:ext cx="5330948" cy="641651"/>
              </a:xfrm>
              <a:prstGeom prst="rect">
                <a:avLst/>
              </a:prstGeom>
              <a:solidFill>
                <a:srgbClr val="00CC00"/>
              </a:solidFill>
              <a:ln w="28575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sz="3000" b="0" i="1" smtClean="0">
                        <a:latin typeface="Cambria Math"/>
                      </a:rPr>
                      <m:t>∃</m:t>
                    </m:r>
                    <m:sSub>
                      <m:sSubPr>
                        <m:ctrlPr>
                          <a:rPr lang="en-US" sz="30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3000" b="0" i="1" smtClean="0">
                            <a:latin typeface="Cambria Math"/>
                          </a:rPr>
                          <m:t>𝜏</m:t>
                        </m:r>
                      </m:e>
                      <m:sub>
                        <m:r>
                          <a:rPr lang="en-US" sz="3000" b="0" i="1" smtClean="0">
                            <a:latin typeface="Cambria Math"/>
                          </a:rPr>
                          <m:t>𝑘</m:t>
                        </m:r>
                      </m:sub>
                    </m:sSub>
                    <m:r>
                      <a:rPr lang="en-US" sz="3000" b="0" i="1" smtClean="0">
                        <a:latin typeface="Cambria Math"/>
                      </a:rPr>
                      <m:t>∃</m:t>
                    </m:r>
                    <m:r>
                      <a:rPr lang="en-US" sz="3000" b="0" i="1" smtClean="0">
                        <a:latin typeface="Cambria Math"/>
                      </a:rPr>
                      <m:t>𝑜𝑢</m:t>
                    </m:r>
                    <m:sSub>
                      <m:sSubPr>
                        <m:ctrlPr>
                          <a:rPr lang="en-US" sz="30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3000" b="0" i="1" smtClean="0"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en-US" sz="3000" b="0" i="1" smtClean="0">
                            <a:latin typeface="Cambria Math"/>
                          </a:rPr>
                          <m:t>𝑘</m:t>
                        </m:r>
                      </m:sub>
                    </m:sSub>
                    <m:r>
                      <a:rPr lang="en-US" sz="3000" b="0" i="1" smtClean="0">
                        <a:latin typeface="Cambria Math"/>
                      </a:rPr>
                      <m:t>:</m:t>
                    </m:r>
                    <m:sSub>
                      <m:sSubPr>
                        <m:ctrlPr>
                          <a:rPr lang="en-US" sz="30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3000" b="0" i="0" smtClean="0">
                            <a:latin typeface="Cambria Math"/>
                          </a:rPr>
                          <m:t>Φ</m:t>
                        </m:r>
                      </m:e>
                      <m:sub>
                        <m:r>
                          <a:rPr lang="en-US" sz="3000" i="1">
                            <a:latin typeface="Cambria Math"/>
                          </a:rPr>
                          <m:t>(</m:t>
                        </m:r>
                        <m:sSub>
                          <m:sSubPr>
                            <m:ctrlPr>
                              <a:rPr lang="en-US" sz="30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3000" i="1">
                                <a:latin typeface="Cambria Math"/>
                              </a:rPr>
                              <m:t>𝜏</m:t>
                            </m:r>
                          </m:e>
                          <m:sub>
                            <m:r>
                              <a:rPr lang="en-US" sz="3000" b="0" i="1" smtClean="0">
                                <a:latin typeface="Cambria Math"/>
                              </a:rPr>
                              <m:t>𝑘</m:t>
                            </m:r>
                          </m:sub>
                        </m:sSub>
                        <m:r>
                          <a:rPr lang="en-US" sz="3000" i="1">
                            <a:latin typeface="Cambria Math"/>
                          </a:rPr>
                          <m:t>,</m:t>
                        </m:r>
                        <m:r>
                          <a:rPr lang="en-US" sz="3000" i="1">
                            <a:latin typeface="Cambria Math"/>
                          </a:rPr>
                          <m:t>𝑜𝑢</m:t>
                        </m:r>
                        <m:sSub>
                          <m:sSubPr>
                            <m:ctrlPr>
                              <a:rPr lang="en-US" sz="30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3000" i="1">
                                <a:latin typeface="Cambria Math"/>
                              </a:rPr>
                              <m:t>𝑡</m:t>
                            </m:r>
                          </m:e>
                          <m:sub>
                            <m:r>
                              <a:rPr lang="en-US" sz="3000" b="0" i="1" smtClean="0">
                                <a:latin typeface="Cambria Math"/>
                              </a:rPr>
                              <m:t>𝑘</m:t>
                            </m:r>
                          </m:sub>
                        </m:sSub>
                        <m:r>
                          <a:rPr lang="en-US" sz="3000" i="1">
                            <a:latin typeface="Cambria Math"/>
                          </a:rPr>
                          <m:t>)⊨</m:t>
                        </m:r>
                        <m:r>
                          <a:rPr lang="en-US" sz="3000" b="1">
                            <a:latin typeface="Cambria Math"/>
                          </a:rPr>
                          <m:t>𝐀</m:t>
                        </m:r>
                        <m:r>
                          <a:rPr lang="en-US" sz="3000" i="1">
                            <a:latin typeface="Cambria Math"/>
                          </a:rPr>
                          <m:t>(</m:t>
                        </m:r>
                        <m:r>
                          <a:rPr lang="en-US" sz="3000" i="1">
                            <a:latin typeface="Cambria Math"/>
                          </a:rPr>
                          <m:t>𝑈𝐶</m:t>
                        </m:r>
                        <m:sSub>
                          <m:sSubPr>
                            <m:ctrlPr>
                              <a:rPr lang="en-US" sz="30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3000" i="1">
                                <a:latin typeface="Cambria Math"/>
                              </a:rPr>
                              <m:t>𝑊</m:t>
                            </m:r>
                          </m:e>
                          <m:sub>
                            <m:r>
                              <a:rPr lang="en-US" sz="3000" i="1">
                                <a:latin typeface="Cambria Math"/>
                              </a:rPr>
                              <m:t>𝜑</m:t>
                            </m:r>
                          </m:sub>
                        </m:sSub>
                        <m:r>
                          <a:rPr lang="en-US" sz="3000" i="1">
                            <a:latin typeface="Cambria Math"/>
                          </a:rPr>
                          <m:t>)</m:t>
                        </m:r>
                      </m:sub>
                    </m:sSub>
                  </m:oMath>
                </a14:m>
                <a:r>
                  <a:rPr lang="en-US" sz="3000" dirty="0" smtClean="0"/>
                  <a:t> ?</a:t>
                </a:r>
                <a:endParaRPr lang="en-US" sz="3000" dirty="0" smtClean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56703" y="1600200"/>
                <a:ext cx="5330948" cy="641651"/>
              </a:xfrm>
              <a:prstGeom prst="rect">
                <a:avLst/>
              </a:prstGeom>
              <a:blipFill rotWithShape="1">
                <a:blip r:embed="rId4"/>
                <a:stretch>
                  <a:fillRect t="-9091" r="-683" b="-11818"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 rot="20883422">
                <a:off x="188246" y="2840962"/>
                <a:ext cx="86273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/>
                        </a:rPr>
                        <m:t>∃</m:t>
                      </m:r>
                      <m:r>
                        <a:rPr lang="en-US" sz="4000" b="1" i="1" smtClean="0">
                          <a:latin typeface="Cambria Math"/>
                        </a:rPr>
                        <m:t>𝝉</m:t>
                      </m:r>
                    </m:oMath>
                  </m:oMathPara>
                </a14:m>
                <a:endParaRPr lang="en-US" sz="4000" b="1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0883422">
                <a:off x="188246" y="2840962"/>
                <a:ext cx="862736" cy="707886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 rot="20883422">
                <a:off x="-18590" y="3418413"/>
                <a:ext cx="144462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/>
                        </a:rPr>
                        <m:t>∃</m:t>
                      </m:r>
                      <m:r>
                        <a:rPr lang="en-US" sz="4000" b="1" i="1" smtClean="0">
                          <a:latin typeface="Cambria Math"/>
                        </a:rPr>
                        <m:t>𝒐𝒖𝒕</m:t>
                      </m:r>
                    </m:oMath>
                  </m:oMathPara>
                </a14:m>
                <a:endParaRPr lang="en-US" sz="4000" b="1" dirty="0"/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0883422">
                <a:off x="-18590" y="3418413"/>
                <a:ext cx="1444626" cy="707886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/>
          <p:cNvSpPr txBox="1"/>
          <p:nvPr/>
        </p:nvSpPr>
        <p:spPr>
          <a:xfrm rot="20883422">
            <a:off x="87144" y="2236767"/>
            <a:ext cx="96866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/>
              <a:t>size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270887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1" grpId="0" animBg="1"/>
      <p:bldP spid="10" grpId="0" animBg="1"/>
      <p:bldP spid="9" grpId="0" animBg="1"/>
      <p:bldP spid="6" grpId="0" animBg="1"/>
      <p:bldP spid="7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CoBuchi and Streett automata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52400" y="1219200"/>
                <a:ext cx="8839200" cy="5029200"/>
              </a:xfrm>
            </p:spPr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(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/>
                        </a:rPr>
                        <m:t>Σ</m:t>
                      </m:r>
                      <m:r>
                        <a:rPr lang="en-US" b="0" i="1" smtClean="0">
                          <a:latin typeface="Cambria Math"/>
                        </a:rPr>
                        <m:t>, </m:t>
                      </m:r>
                      <m:r>
                        <a:rPr lang="en-US" b="0" i="1" smtClean="0">
                          <a:latin typeface="Cambria Math"/>
                        </a:rPr>
                        <m:t>𝑄</m:t>
                      </m:r>
                      <m:r>
                        <a:rPr lang="en-US" b="0" i="1" smtClean="0">
                          <a:latin typeface="Cambria Math"/>
                        </a:rPr>
                        <m:t>,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𝑞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,</m:t>
                      </m:r>
                      <m:r>
                        <a:rPr lang="en-US" b="0" i="1" smtClean="0">
                          <a:latin typeface="Cambria Math"/>
                        </a:rPr>
                        <m:t>𝛿</m:t>
                      </m:r>
                      <m:r>
                        <a:rPr lang="en-US" b="0" i="1" smtClean="0">
                          <a:latin typeface="Cambria Math"/>
                        </a:rPr>
                        <m:t>, </m:t>
                      </m:r>
                      <m:r>
                        <a:rPr lang="en-US" b="0" i="1" smtClean="0">
                          <a:latin typeface="Cambria Math"/>
                        </a:rPr>
                        <m:t>𝐴𝑐𝑐</m:t>
                      </m:r>
                      <m:r>
                        <a:rPr lang="en-US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r>
                  <a:rPr lang="en-US" dirty="0" smtClean="0"/>
                  <a:t>CoBuchi acceptance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𝐴𝑐𝑐</m:t>
                    </m:r>
                    <m:r>
                      <a:rPr lang="en-US" b="0" i="1" dirty="0" smtClean="0">
                        <a:latin typeface="Cambria Math"/>
                      </a:rPr>
                      <m:t>⊆</m:t>
                    </m:r>
                    <m:r>
                      <a:rPr lang="en-US" b="0" i="1" dirty="0" smtClean="0">
                        <a:latin typeface="Cambria Math"/>
                      </a:rPr>
                      <m:t>𝑄</m:t>
                    </m:r>
                  </m:oMath>
                </a14:m>
                <a:endParaRPr lang="en-US" b="0" dirty="0" smtClean="0"/>
              </a:p>
              <a:p>
                <a:pPr lvl="1"/>
                <a:r>
                  <a:rPr lang="en-US" dirty="0" smtClean="0"/>
                  <a:t>Path is accepted if it does not visit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𝐴𝑐𝑐</m:t>
                    </m:r>
                  </m:oMath>
                </a14:m>
                <a:r>
                  <a:rPr lang="en-US" dirty="0" smtClean="0"/>
                  <a:t> infinitely often</a:t>
                </a:r>
              </a:p>
              <a:p>
                <a:r>
                  <a:rPr lang="en-US" dirty="0" smtClean="0"/>
                  <a:t>Streett acceptance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𝐴𝑐𝑐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𝐴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latin typeface="Cambria Math"/>
                          </a:rPr>
                          <m:t>,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𝐺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/>
                      </a:rPr>
                      <m:t>,…,(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, 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𝐺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Path is accepted if for all pairs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𝐺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dirty="0" smtClean="0"/>
                  <a:t>: </a:t>
                </a:r>
              </a:p>
              <a:p>
                <a:pPr marL="457200" lvl="1" indent="0" algn="ctr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i="1" dirty="0" smtClean="0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 smtClean="0"/>
                  <a:t> is visited </a:t>
                </a:r>
                <a:r>
                  <a:rPr lang="en-US" dirty="0" err="1" smtClean="0"/>
                  <a:t>inf</a:t>
                </a:r>
                <a:r>
                  <a:rPr lang="en-US" dirty="0" smtClean="0"/>
                  <a:t> often -&gt;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/>
                          </a:rPr>
                          <m:t>𝐺</m:t>
                        </m:r>
                      </m:e>
                      <m:sub>
                        <m:r>
                          <a:rPr lang="en-US" i="1" dirty="0" smtClean="0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 smtClean="0"/>
                  <a:t> is visited </a:t>
                </a:r>
                <a:r>
                  <a:rPr lang="en-US" dirty="0" err="1" smtClean="0"/>
                  <a:t>inf</a:t>
                </a:r>
                <a:r>
                  <a:rPr lang="en-US" dirty="0" smtClean="0"/>
                  <a:t> often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400" y="1219200"/>
                <a:ext cx="8839200" cy="5029200"/>
              </a:xfrm>
              <a:blipFill rotWithShape="1">
                <a:blip r:embed="rId2"/>
                <a:stretch>
                  <a:fillRect l="-15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05242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>
          <a:xfrm>
            <a:off x="1371600" y="5181600"/>
            <a:ext cx="381000" cy="381000"/>
          </a:xfrm>
          <a:prstGeom prst="ellipse">
            <a:avLst/>
          </a:prstGeom>
          <a:noFill/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" tIns="9144" rIns="9144" bIns="914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 smtClean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609600" y="3691238"/>
            <a:ext cx="381000" cy="381000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" tIns="9144" rIns="9144" bIns="914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 smtClean="0">
              <a:solidFill>
                <a:schemeClr val="tx1"/>
              </a:solidFill>
            </a:endParaRPr>
          </a:p>
        </p:txBody>
      </p:sp>
      <p:cxnSp>
        <p:nvCxnSpPr>
          <p:cNvPr id="10" name="Curved Connector 9"/>
          <p:cNvCxnSpPr>
            <a:stCxn id="6" idx="6"/>
            <a:endCxn id="15" idx="4"/>
          </p:cNvCxnSpPr>
          <p:nvPr/>
        </p:nvCxnSpPr>
        <p:spPr>
          <a:xfrm flipV="1">
            <a:off x="1752600" y="3852562"/>
            <a:ext cx="664519" cy="1519538"/>
          </a:xfrm>
          <a:prstGeom prst="curvedConnector2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urved Connector 12"/>
          <p:cNvCxnSpPr>
            <a:stCxn id="7" idx="4"/>
            <a:endCxn id="6" idx="2"/>
          </p:cNvCxnSpPr>
          <p:nvPr/>
        </p:nvCxnSpPr>
        <p:spPr>
          <a:xfrm rot="16200000" flipH="1">
            <a:off x="435919" y="4436419"/>
            <a:ext cx="1299862" cy="571500"/>
          </a:xfrm>
          <a:prstGeom prst="curvedConnector2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2243438" y="3505200"/>
            <a:ext cx="347362" cy="347362"/>
          </a:xfrm>
          <a:prstGeom prst="ellipse">
            <a:avLst/>
          </a:prstGeom>
          <a:noFill/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" tIns="9144" rIns="9144" bIns="914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 smtClean="0">
              <a:solidFill>
                <a:schemeClr val="tx1"/>
              </a:solidFill>
            </a:endParaRPr>
          </a:p>
        </p:txBody>
      </p:sp>
      <p:cxnSp>
        <p:nvCxnSpPr>
          <p:cNvPr id="20" name="Curved Connector 19"/>
          <p:cNvCxnSpPr>
            <a:stCxn id="15" idx="2"/>
            <a:endCxn id="7" idx="7"/>
          </p:cNvCxnSpPr>
          <p:nvPr/>
        </p:nvCxnSpPr>
        <p:spPr>
          <a:xfrm rot="10800000" flipV="1">
            <a:off x="934804" y="3678880"/>
            <a:ext cx="1308634" cy="68153"/>
          </a:xfrm>
          <a:prstGeom prst="curvedConnector2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Box 24"/>
              <p:cNvSpPr txBox="1"/>
              <p:nvPr/>
            </p:nvSpPr>
            <p:spPr>
              <a:xfrm rot="18000000">
                <a:off x="1812399" y="4576319"/>
                <a:ext cx="41069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dirty="0" smtClean="0">
                          <a:solidFill>
                            <a:srgbClr val="000099"/>
                          </a:solidFill>
                          <a:latin typeface="Cambria Math"/>
                        </a:rPr>
                        <m:t>≥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8000000">
                <a:off x="1812399" y="4576319"/>
                <a:ext cx="410690" cy="36933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Box 25"/>
              <p:cNvSpPr txBox="1"/>
              <p:nvPr/>
            </p:nvSpPr>
            <p:spPr>
              <a:xfrm>
                <a:off x="1600200" y="3273898"/>
                <a:ext cx="41068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dirty="0" smtClean="0">
                          <a:solidFill>
                            <a:srgbClr val="000099"/>
                          </a:solidFill>
                          <a:latin typeface="Cambria Math"/>
                        </a:rPr>
                        <m:t>≤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0200" y="3273898"/>
                <a:ext cx="410689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TextBox 26"/>
              <p:cNvSpPr txBox="1"/>
              <p:nvPr/>
            </p:nvSpPr>
            <p:spPr>
              <a:xfrm rot="16200000">
                <a:off x="2447244" y="2895722"/>
                <a:ext cx="37498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0" dirty="0" smtClean="0">
                          <a:solidFill>
                            <a:srgbClr val="000099"/>
                          </a:solidFill>
                          <a:latin typeface="Cambria Math"/>
                        </a:rPr>
                        <m:t>≤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6200000">
                <a:off x="2447244" y="2895722"/>
                <a:ext cx="374980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8" name="TextBox 27"/>
              <p:cNvSpPr txBox="1"/>
              <p:nvPr/>
            </p:nvSpPr>
            <p:spPr>
              <a:xfrm rot="16200000">
                <a:off x="360322" y="4361376"/>
                <a:ext cx="41068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0" dirty="0" smtClean="0">
                          <a:solidFill>
                            <a:srgbClr val="C00000"/>
                          </a:solidFill>
                          <a:latin typeface="Cambria Math"/>
                        </a:rPr>
                        <m:t>&lt;</m:t>
                      </m:r>
                    </m:oMath>
                  </m:oMathPara>
                </a14:m>
                <a:endParaRPr lang="en-US" b="1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6200000">
                <a:off x="360322" y="4361376"/>
                <a:ext cx="410689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6" name="TextBox 35"/>
              <p:cNvSpPr txBox="1"/>
              <p:nvPr/>
            </p:nvSpPr>
            <p:spPr>
              <a:xfrm>
                <a:off x="152400" y="65782"/>
                <a:ext cx="8915400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200" b="1" dirty="0" smtClean="0">
                    <a:latin typeface="Segoe Print" panose="02000600000000000000" pitchFamily="2" charset="0"/>
                  </a:rPr>
                  <a:t>Searching for “bad” cycles in graph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n-US" sz="3200" b="1" i="1" smtClean="0">
                        <a:latin typeface="Cambria Math"/>
                      </a:rPr>
                      <m:t>𝒔𝒚𝒔𝒕𝒆𝒎</m:t>
                    </m:r>
                    <m:r>
                      <a:rPr lang="en-US" sz="3200" b="1" i="1" smtClean="0">
                        <a:latin typeface="Cambria Math"/>
                      </a:rPr>
                      <m:t>×</m:t>
                    </m:r>
                    <m:r>
                      <a:rPr lang="en-US" sz="3200" b="1" i="1" smtClean="0">
                        <a:latin typeface="Cambria Math"/>
                      </a:rPr>
                      <m:t>𝒂𝒖𝒕𝒐𝒎𝒂𝒕𝒐𝒏</m:t>
                    </m:r>
                  </m:oMath>
                </a14:m>
                <a:r>
                  <a:rPr lang="en-US" sz="3200" b="1" dirty="0" smtClean="0"/>
                  <a:t>  </a:t>
                </a:r>
              </a:p>
              <a:p>
                <a:pPr algn="ctr"/>
                <a:r>
                  <a:rPr lang="en-US" sz="3200" b="1" dirty="0" smtClean="0">
                    <a:latin typeface="Segoe Print" panose="02000600000000000000" pitchFamily="2" charset="0"/>
                  </a:rPr>
                  <a:t>with CoBuchi ranking [SF]</a:t>
                </a:r>
                <a:endParaRPr lang="en-US" sz="3200" b="1" dirty="0">
                  <a:latin typeface="Segoe Print" panose="02000600000000000000" pitchFamily="2" charset="0"/>
                </a:endParaRPr>
              </a:p>
            </p:txBody>
          </p:sp>
        </mc:Choice>
        <mc:Fallback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65782"/>
                <a:ext cx="8915400" cy="1569660"/>
              </a:xfrm>
              <a:prstGeom prst="rect">
                <a:avLst/>
              </a:prstGeom>
              <a:blipFill rotWithShape="1">
                <a:blip r:embed="rId6"/>
                <a:stretch>
                  <a:fillRect t="-5058" b="-120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0" name="Group 39"/>
          <p:cNvGrpSpPr/>
          <p:nvPr/>
        </p:nvGrpSpPr>
        <p:grpSpPr>
          <a:xfrm>
            <a:off x="2016823" y="2209800"/>
            <a:ext cx="568833" cy="533400"/>
            <a:chOff x="2849880" y="2270760"/>
            <a:chExt cx="489322" cy="458842"/>
          </a:xfrm>
        </p:grpSpPr>
        <p:sp>
          <p:nvSpPr>
            <p:cNvPr id="37" name="Oval 36"/>
            <p:cNvSpPr/>
            <p:nvPr/>
          </p:nvSpPr>
          <p:spPr>
            <a:xfrm>
              <a:off x="3048000" y="2438400"/>
              <a:ext cx="291202" cy="291202"/>
            </a:xfrm>
            <a:prstGeom prst="ellipse">
              <a:avLst/>
            </a:prstGeom>
            <a:noFill/>
            <a:ln w="381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" tIns="9144" rIns="9144" bIns="9144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 smtClean="0">
                <a:solidFill>
                  <a:schemeClr val="tx1"/>
                </a:solidFill>
              </a:endParaRPr>
            </a:p>
          </p:txBody>
        </p:sp>
        <p:cxnSp>
          <p:nvCxnSpPr>
            <p:cNvPr id="39" name="Straight Arrow Connector 38"/>
            <p:cNvCxnSpPr/>
            <p:nvPr/>
          </p:nvCxnSpPr>
          <p:spPr>
            <a:xfrm>
              <a:off x="2849880" y="2270760"/>
              <a:ext cx="228600" cy="228600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1" name="Curved Connector 40"/>
          <p:cNvCxnSpPr>
            <a:stCxn id="37" idx="4"/>
            <a:endCxn id="15" idx="0"/>
          </p:cNvCxnSpPr>
          <p:nvPr/>
        </p:nvCxnSpPr>
        <p:spPr>
          <a:xfrm rot="16200000" flipH="1">
            <a:off x="2035757" y="3123838"/>
            <a:ext cx="762000" cy="723"/>
          </a:xfrm>
          <a:prstGeom prst="curvedConnector3">
            <a:avLst>
              <a:gd name="adj1" fmla="val 50000"/>
            </a:avLst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Oval 65"/>
          <p:cNvSpPr/>
          <p:nvPr/>
        </p:nvSpPr>
        <p:spPr>
          <a:xfrm>
            <a:off x="3733800" y="4419600"/>
            <a:ext cx="381000" cy="381000"/>
          </a:xfrm>
          <a:prstGeom prst="ellipse">
            <a:avLst/>
          </a:prstGeom>
          <a:noFill/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" tIns="9144" rIns="9144" bIns="914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 smtClean="0">
              <a:solidFill>
                <a:schemeClr val="tx1"/>
              </a:solidFill>
            </a:endParaRPr>
          </a:p>
        </p:txBody>
      </p:sp>
      <p:cxnSp>
        <p:nvCxnSpPr>
          <p:cNvPr id="73" name="Curved Connector 72"/>
          <p:cNvCxnSpPr>
            <a:stCxn id="15" idx="6"/>
            <a:endCxn id="66" idx="0"/>
          </p:cNvCxnSpPr>
          <p:nvPr/>
        </p:nvCxnSpPr>
        <p:spPr>
          <a:xfrm>
            <a:off x="2590800" y="3678881"/>
            <a:ext cx="1333500" cy="740719"/>
          </a:xfrm>
          <a:prstGeom prst="curvedConnector2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urved Connector 75"/>
          <p:cNvCxnSpPr>
            <a:stCxn id="66" idx="4"/>
            <a:endCxn id="6" idx="5"/>
          </p:cNvCxnSpPr>
          <p:nvPr/>
        </p:nvCxnSpPr>
        <p:spPr>
          <a:xfrm rot="5400000">
            <a:off x="2457450" y="4039954"/>
            <a:ext cx="706204" cy="2227496"/>
          </a:xfrm>
          <a:prstGeom prst="curvedConnector3">
            <a:avLst>
              <a:gd name="adj1" fmla="val 140271"/>
            </a:avLst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03" name="TextBox 102"/>
              <p:cNvSpPr txBox="1"/>
              <p:nvPr/>
            </p:nvSpPr>
            <p:spPr>
              <a:xfrm rot="1800000">
                <a:off x="3334488" y="3512434"/>
                <a:ext cx="41069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dirty="0" smtClean="0">
                          <a:solidFill>
                            <a:srgbClr val="000099"/>
                          </a:solidFill>
                          <a:latin typeface="Cambria Math"/>
                        </a:rPr>
                        <m:t>≥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>
          <p:sp>
            <p:nvSpPr>
              <p:cNvPr id="103" name="TextBox 10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800000">
                <a:off x="3334488" y="3512434"/>
                <a:ext cx="410690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5" name="TextBox 104"/>
              <p:cNvSpPr txBox="1"/>
              <p:nvPr/>
            </p:nvSpPr>
            <p:spPr>
              <a:xfrm rot="21094422">
                <a:off x="2743200" y="5407498"/>
                <a:ext cx="41068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dirty="0" smtClean="0">
                          <a:solidFill>
                            <a:srgbClr val="000099"/>
                          </a:solidFill>
                          <a:latin typeface="Cambria Math"/>
                        </a:rPr>
                        <m:t>≤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>
          <p:sp>
            <p:nvSpPr>
              <p:cNvPr id="105" name="TextBox 10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1094422">
                <a:off x="2743200" y="5407498"/>
                <a:ext cx="410689" cy="3693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6" name="TextBox 105"/>
              <p:cNvSpPr txBox="1"/>
              <p:nvPr/>
            </p:nvSpPr>
            <p:spPr>
              <a:xfrm>
                <a:off x="4495800" y="2667000"/>
                <a:ext cx="4435810" cy="26776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sz="2800" dirty="0" smtClean="0"/>
                  <a:t>Rank maps a product state to a number:</a:t>
                </a: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𝑄</m:t>
                      </m:r>
                      <m:r>
                        <a:rPr lang="en-US" sz="2800" b="0" i="1" smtClean="0">
                          <a:latin typeface="Cambria Math"/>
                        </a:rPr>
                        <m:t>×</m:t>
                      </m:r>
                      <m:r>
                        <a:rPr lang="en-US" sz="2800" b="0" i="1" smtClean="0">
                          <a:latin typeface="Cambria Math"/>
                        </a:rPr>
                        <m:t>𝑆</m:t>
                      </m:r>
                      <m:r>
                        <a:rPr lang="en-US" sz="2800" b="0" i="1" smtClean="0">
                          <a:latin typeface="Cambria Math"/>
                        </a:rPr>
                        <m:t>→</m:t>
                      </m:r>
                      <m:r>
                        <a:rPr lang="en-US" sz="2800" b="0" i="1" smtClean="0">
                          <a:latin typeface="Cambria Math"/>
                        </a:rPr>
                        <m:t>𝐼𝑛𝑡</m:t>
                      </m:r>
                    </m:oMath>
                  </m:oMathPara>
                </a14:m>
                <a:endParaRPr lang="en-US" sz="2800" dirty="0" smtClean="0"/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sz="2800" dirty="0" smtClean="0"/>
                  <a:t>CoBuchi ranking requires:</a:t>
                </a:r>
              </a:p>
              <a:p>
                <a:pPr marL="914400" lvl="1" indent="-457200">
                  <a:buFont typeface="Arial" panose="020B0604020202020204" pitchFamily="34" charset="0"/>
                  <a:buChar char="•"/>
                </a:pPr>
                <a:r>
                  <a:rPr lang="en-US" sz="2800" dirty="0">
                    <a:solidFill>
                      <a:srgbClr val="0070C0"/>
                    </a:solidFill>
                  </a:rPr>
                  <a:t>exit normal state: </a:t>
                </a:r>
                <a14:m>
                  <m:oMath xmlns:m="http://schemas.openxmlformats.org/officeDocument/2006/math">
                    <m:r>
                      <a:rPr lang="en-US" sz="2800" i="1">
                        <a:solidFill>
                          <a:srgbClr val="0070C0"/>
                        </a:solidFill>
                        <a:latin typeface="Cambria Math"/>
                      </a:rPr>
                      <m:t>≤</m:t>
                    </m:r>
                  </m:oMath>
                </a14:m>
                <a:endParaRPr lang="en-US" sz="2800" dirty="0" smtClean="0">
                  <a:solidFill>
                    <a:srgbClr val="0070C0"/>
                  </a:solidFill>
                </a:endParaRPr>
              </a:p>
              <a:p>
                <a:pPr marL="914400" lvl="1" indent="-457200">
                  <a:buFont typeface="Arial" panose="020B0604020202020204" pitchFamily="34" charset="0"/>
                  <a:buChar char="•"/>
                </a:pPr>
                <a:r>
                  <a:rPr lang="en-US" sz="2800" dirty="0" smtClean="0">
                    <a:solidFill>
                      <a:srgbClr val="0070C0"/>
                    </a:solidFill>
                  </a:rPr>
                  <a:t>exit “bad” state: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solidFill>
                          <a:srgbClr val="0070C0"/>
                        </a:solidFill>
                        <a:latin typeface="Cambria Math"/>
                      </a:rPr>
                      <m:t>&lt;</m:t>
                    </m:r>
                  </m:oMath>
                </a14:m>
                <a:endParaRPr lang="en-US" sz="2800" dirty="0" smtClean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106" name="TextBox 10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2667000"/>
                <a:ext cx="4435810" cy="2677656"/>
              </a:xfrm>
              <a:prstGeom prst="rect">
                <a:avLst/>
              </a:prstGeom>
              <a:blipFill rotWithShape="1">
                <a:blip r:embed="rId9"/>
                <a:stretch>
                  <a:fillRect l="-2476" t="-2050" r="-138" b="-54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7" name="TextBox 106"/>
          <p:cNvSpPr txBox="1"/>
          <p:nvPr/>
        </p:nvSpPr>
        <p:spPr>
          <a:xfrm>
            <a:off x="2286000" y="23622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08" name="TextBox 107"/>
          <p:cNvSpPr txBox="1"/>
          <p:nvPr/>
        </p:nvSpPr>
        <p:spPr>
          <a:xfrm>
            <a:off x="2286000" y="35168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09" name="TextBox 108"/>
          <p:cNvSpPr txBox="1"/>
          <p:nvPr/>
        </p:nvSpPr>
        <p:spPr>
          <a:xfrm>
            <a:off x="609600" y="36576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10" name="TextBox 109"/>
          <p:cNvSpPr txBox="1"/>
          <p:nvPr/>
        </p:nvSpPr>
        <p:spPr>
          <a:xfrm>
            <a:off x="1371600" y="51816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12" name="Lightning Bolt 111"/>
          <p:cNvSpPr/>
          <p:nvPr/>
        </p:nvSpPr>
        <p:spPr>
          <a:xfrm rot="6236645" flipH="1">
            <a:off x="2613799" y="3863911"/>
            <a:ext cx="609600" cy="838200"/>
          </a:xfrm>
          <a:prstGeom prst="lightningBolt">
            <a:avLst/>
          </a:prstGeom>
          <a:solidFill>
            <a:srgbClr val="FFFF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" tIns="9144" rIns="9144" bIns="914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 err="1" smtClean="0">
              <a:solidFill>
                <a:schemeClr val="tx1"/>
              </a:solidFill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2590800" y="6243935"/>
            <a:ext cx="6858000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Segoe Print" panose="02000600000000000000" pitchFamily="2" charset="0"/>
              </a:rPr>
              <a:t>UNSAT if require all paths to be “good”</a:t>
            </a:r>
            <a:endParaRPr lang="en-US" sz="2400" b="1" dirty="0">
              <a:latin typeface="Segoe Print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6824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7" grpId="0"/>
      <p:bldP spid="28" grpId="0"/>
      <p:bldP spid="103" grpId="0"/>
      <p:bldP spid="105" grpId="0"/>
      <p:bldP spid="107" grpId="0"/>
      <p:bldP spid="108" grpId="0"/>
      <p:bldP spid="109" grpId="0"/>
      <p:bldP spid="110" grpId="0"/>
      <p:bldP spid="112" grpId="0" animBg="1"/>
      <p:bldP spid="113" grpId="0" animBg="1"/>
    </p:bldLst>
  </p:timing>
</p:sld>
</file>

<file path=ppt/theme/theme1.xml><?xml version="1.0" encoding="utf-8"?>
<a:theme xmlns:a="http://schemas.openxmlformats.org/drawingml/2006/main" name="my_distraction_free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tx1">
              <a:lumMod val="95000"/>
              <a:lumOff val="5000"/>
            </a:schemeClr>
          </a:solidFill>
        </a:ln>
      </a:spPr>
      <a:bodyPr rot="0" spcFirstLastPara="0" vertOverflow="overflow" horzOverflow="overflow" vert="horz" wrap="square" lIns="9144" tIns="9144" rIns="9144" bIns="9144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sz="2000"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solidFill>
            <a:schemeClr val="tx1"/>
          </a:solidFill>
          <a:headEnd type="none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my_distraction_free2</Template>
  <TotalTime>28666</TotalTime>
  <Words>821</Words>
  <Application>Microsoft Office PowerPoint</Application>
  <PresentationFormat>On-screen Show (4:3)</PresentationFormat>
  <Paragraphs>165</Paragraphs>
  <Slides>14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my_distraction_free2</vt:lpstr>
      <vt:lpstr>Bounded Synthesis for Streett, Rabin, and CTL*</vt:lpstr>
      <vt:lpstr>LTL  synthesis  problem </vt:lpstr>
      <vt:lpstr>Bounded Approach to LTL Synthesis [SF]</vt:lpstr>
      <vt:lpstr>SMT-based bounded synthesizer [SF]</vt:lpstr>
      <vt:lpstr>Our results</vt:lpstr>
      <vt:lpstr>Why Streett/Rabin and CTL*?</vt:lpstr>
      <vt:lpstr>We can focus on model checking synthesis</vt:lpstr>
      <vt:lpstr>CoBuchi and Streett automata</vt:lpstr>
      <vt:lpstr>PowerPoint Presentation</vt:lpstr>
      <vt:lpstr>PowerPoint Presentation</vt:lpstr>
      <vt:lpstr>PowerPoint Presentation</vt:lpstr>
      <vt:lpstr>Conjoining E- and A- properties</vt:lpstr>
      <vt:lpstr>Encoding system⊨CTL^∗ into SMT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parameterized synthesis  of  token rings</dc:title>
  <dc:creator>art_haali</dc:creator>
  <cp:lastModifiedBy>ayrat</cp:lastModifiedBy>
  <cp:revision>2241</cp:revision>
  <dcterms:created xsi:type="dcterms:W3CDTF">2006-08-16T00:00:00Z</dcterms:created>
  <dcterms:modified xsi:type="dcterms:W3CDTF">2017-07-27T21:35:20Z</dcterms:modified>
</cp:coreProperties>
</file>